
<file path=[Content_Types].xml><?xml version="1.0" encoding="utf-8"?>
<Types xmlns="http://schemas.openxmlformats.org/package/2006/content-types">
  <Default Extension="png" ContentType="image/png"/>
  <Default Extension="jfif" ContentType="image/jpe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 id="2147483684" r:id="rId4"/>
  </p:sldMasterIdLst>
  <p:notesMasterIdLst>
    <p:notesMasterId r:id="rId45"/>
  </p:notesMasterIdLst>
  <p:sldIdLst>
    <p:sldId id="256" r:id="rId5"/>
    <p:sldId id="294" r:id="rId6"/>
    <p:sldId id="258" r:id="rId7"/>
    <p:sldId id="275" r:id="rId8"/>
    <p:sldId id="257" r:id="rId9"/>
    <p:sldId id="279" r:id="rId10"/>
    <p:sldId id="296" r:id="rId11"/>
    <p:sldId id="297" r:id="rId12"/>
    <p:sldId id="298" r:id="rId13"/>
    <p:sldId id="276" r:id="rId14"/>
    <p:sldId id="280" r:id="rId15"/>
    <p:sldId id="301" r:id="rId16"/>
    <p:sldId id="281" r:id="rId17"/>
    <p:sldId id="283" r:id="rId18"/>
    <p:sldId id="284" r:id="rId19"/>
    <p:sldId id="282" r:id="rId20"/>
    <p:sldId id="260" r:id="rId21"/>
    <p:sldId id="277" r:id="rId22"/>
    <p:sldId id="262" r:id="rId23"/>
    <p:sldId id="263" r:id="rId24"/>
    <p:sldId id="302" r:id="rId25"/>
    <p:sldId id="285" r:id="rId26"/>
    <p:sldId id="265" r:id="rId27"/>
    <p:sldId id="303" r:id="rId28"/>
    <p:sldId id="264" r:id="rId29"/>
    <p:sldId id="286" r:id="rId30"/>
    <p:sldId id="269" r:id="rId31"/>
    <p:sldId id="270" r:id="rId32"/>
    <p:sldId id="271" r:id="rId33"/>
    <p:sldId id="288" r:id="rId34"/>
    <p:sldId id="289" r:id="rId35"/>
    <p:sldId id="272" r:id="rId36"/>
    <p:sldId id="274" r:id="rId37"/>
    <p:sldId id="290" r:id="rId38"/>
    <p:sldId id="273" r:id="rId39"/>
    <p:sldId id="291" r:id="rId40"/>
    <p:sldId id="292" r:id="rId41"/>
    <p:sldId id="299" r:id="rId42"/>
    <p:sldId id="287" r:id="rId43"/>
    <p:sldId id="300" r:id="rId44"/>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r Stad" initials="SS" lastIdx="6" clrIdx="0">
    <p:extLst>
      <p:ext uri="{19B8F6BF-5375-455C-9EA6-DF929625EA0E}">
        <p15:presenceInfo xmlns:p15="http://schemas.microsoft.com/office/powerpoint/2012/main" userId="rewx1bo4G4g8tBS8I+96g4jtF2hM4+8tJy8pWiVGmo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333B"/>
    <a:srgbClr val="FE99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7698F-C0FB-4B1C-AE6E-302D2A3D7F1E}" v="113" dt="2020-03-04T08:57:01.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37" autoAdjust="0"/>
  </p:normalViewPr>
  <p:slideViewPr>
    <p:cSldViewPr snapToGrid="0">
      <p:cViewPr varScale="1">
        <p:scale>
          <a:sx n="89" d="100"/>
          <a:sy n="89" d="100"/>
        </p:scale>
        <p:origin x="1398"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7F7698F-C0FB-4B1C-AE6E-302D2A3D7F1E}"/>
    <pc:docChg chg="addSld modSld">
      <pc:chgData name="" userId="" providerId="" clId="Web-{E7F7698F-C0FB-4B1C-AE6E-302D2A3D7F1E}" dt="2020-03-04T08:57:01.456" v="103"/>
      <pc:docMkLst>
        <pc:docMk/>
      </pc:docMkLst>
      <pc:sldChg chg="addSp delSp modSp addCm delCm">
        <pc:chgData name="" userId="" providerId="" clId="Web-{E7F7698F-C0FB-4B1C-AE6E-302D2A3D7F1E}" dt="2020-03-04T08:56:53.409" v="102"/>
        <pc:sldMkLst>
          <pc:docMk/>
          <pc:sldMk cId="196530853" sldId="260"/>
        </pc:sldMkLst>
        <pc:spChg chg="mod">
          <ac:chgData name="" userId="" providerId="" clId="Web-{E7F7698F-C0FB-4B1C-AE6E-302D2A3D7F1E}" dt="2020-03-04T08:49:05.129" v="8" actId="20577"/>
          <ac:spMkLst>
            <pc:docMk/>
            <pc:sldMk cId="196530853" sldId="260"/>
            <ac:spMk id="3" creationId="{A79C1845-2840-4577-9425-DA5D90BFDA7C}"/>
          </ac:spMkLst>
        </pc:spChg>
        <pc:spChg chg="add">
          <ac:chgData name="" userId="" providerId="" clId="Web-{E7F7698F-C0FB-4B1C-AE6E-302D2A3D7F1E}" dt="2020-03-04T08:50:18.318" v="16"/>
          <ac:spMkLst>
            <pc:docMk/>
            <pc:sldMk cId="196530853" sldId="260"/>
            <ac:spMk id="10" creationId="{EB5D664F-BA1D-443E-A8D6-7B4D673AEF83}"/>
          </ac:spMkLst>
        </pc:spChg>
        <pc:spChg chg="add">
          <ac:chgData name="" userId="" providerId="" clId="Web-{E7F7698F-C0FB-4B1C-AE6E-302D2A3D7F1E}" dt="2020-03-04T08:50:30.756" v="18"/>
          <ac:spMkLst>
            <pc:docMk/>
            <pc:sldMk cId="196530853" sldId="260"/>
            <ac:spMk id="11" creationId="{264C587C-7BBF-40DA-AA60-6CD7A057F22C}"/>
          </ac:spMkLst>
        </pc:spChg>
        <pc:spChg chg="add">
          <ac:chgData name="" userId="" providerId="" clId="Web-{E7F7698F-C0FB-4B1C-AE6E-302D2A3D7F1E}" dt="2020-03-04T08:50:39.303" v="19"/>
          <ac:spMkLst>
            <pc:docMk/>
            <pc:sldMk cId="196530853" sldId="260"/>
            <ac:spMk id="12" creationId="{13F0FE81-4911-4E78-831A-82B9FD8E2311}"/>
          </ac:spMkLst>
        </pc:spChg>
        <pc:spChg chg="add mod">
          <ac:chgData name="" userId="" providerId="" clId="Web-{E7F7698F-C0FB-4B1C-AE6E-302D2A3D7F1E}" dt="2020-03-04T08:51:45.462" v="46" actId="20577"/>
          <ac:spMkLst>
            <pc:docMk/>
            <pc:sldMk cId="196530853" sldId="260"/>
            <ac:spMk id="13" creationId="{6EE6D608-049C-4E6F-BA66-3AEC9E759D64}"/>
          </ac:spMkLst>
        </pc:spChg>
        <pc:picChg chg="add del mod">
          <ac:chgData name="" userId="" providerId="" clId="Web-{E7F7698F-C0FB-4B1C-AE6E-302D2A3D7F1E}" dt="2020-03-04T08:47:39.970" v="1"/>
          <ac:picMkLst>
            <pc:docMk/>
            <pc:sldMk cId="196530853" sldId="260"/>
            <ac:picMk id="4" creationId="{89B53D9E-70D4-4519-9E4D-91C30D8CEA3A}"/>
          </ac:picMkLst>
        </pc:picChg>
        <pc:picChg chg="add del mod">
          <ac:chgData name="" userId="" providerId="" clId="Web-{E7F7698F-C0FB-4B1C-AE6E-302D2A3D7F1E}" dt="2020-03-04T08:48:39.237" v="5"/>
          <ac:picMkLst>
            <pc:docMk/>
            <pc:sldMk cId="196530853" sldId="260"/>
            <ac:picMk id="6" creationId="{25CAE2FB-A057-474C-AD86-8E62E71E925E}"/>
          </ac:picMkLst>
        </pc:picChg>
        <pc:picChg chg="add mod">
          <ac:chgData name="" userId="" providerId="" clId="Web-{E7F7698F-C0FB-4B1C-AE6E-302D2A3D7F1E}" dt="2020-03-04T08:50:27.069" v="17" actId="1076"/>
          <ac:picMkLst>
            <pc:docMk/>
            <pc:sldMk cId="196530853" sldId="260"/>
            <ac:picMk id="8" creationId="{8387A773-D1F6-48CB-89BA-BDD1DFAF7BC8}"/>
          </ac:picMkLst>
        </pc:picChg>
      </pc:sldChg>
      <pc:sldChg chg="addSp modSp addCm">
        <pc:chgData name="" userId="" providerId="" clId="Web-{E7F7698F-C0FB-4B1C-AE6E-302D2A3D7F1E}" dt="2020-03-04T08:57:01.456" v="103"/>
        <pc:sldMkLst>
          <pc:docMk/>
          <pc:sldMk cId="1740923424" sldId="264"/>
        </pc:sldMkLst>
        <pc:spChg chg="mod">
          <ac:chgData name="" userId="" providerId="" clId="Web-{E7F7698F-C0FB-4B1C-AE6E-302D2A3D7F1E}" dt="2020-03-04T08:52:10.323" v="52" actId="20577"/>
          <ac:spMkLst>
            <pc:docMk/>
            <pc:sldMk cId="1740923424" sldId="264"/>
            <ac:spMk id="3" creationId="{9A49994B-A967-46D2-8465-39487002921D}"/>
          </ac:spMkLst>
        </pc:spChg>
        <pc:spChg chg="add">
          <ac:chgData name="" userId="" providerId="" clId="Web-{E7F7698F-C0FB-4B1C-AE6E-302D2A3D7F1E}" dt="2020-03-04T08:52:03.619" v="49"/>
          <ac:spMkLst>
            <pc:docMk/>
            <pc:sldMk cId="1740923424" sldId="264"/>
            <ac:spMk id="7" creationId="{347FA8DE-B310-4ED7-9B62-27825E83046D}"/>
          </ac:spMkLst>
        </pc:spChg>
        <pc:picChg chg="add">
          <ac:chgData name="" userId="" providerId="" clId="Web-{E7F7698F-C0FB-4B1C-AE6E-302D2A3D7F1E}" dt="2020-03-04T08:52:03.619" v="48"/>
          <ac:picMkLst>
            <pc:docMk/>
            <pc:sldMk cId="1740923424" sldId="264"/>
            <ac:picMk id="5" creationId="{809B263C-B04B-4717-8910-2A58AB5897CA}"/>
          </ac:picMkLst>
        </pc:picChg>
      </pc:sldChg>
      <pc:sldChg chg="addSp delSp modSp addCm">
        <pc:chgData name="" userId="" providerId="" clId="Web-{E7F7698F-C0FB-4B1C-AE6E-302D2A3D7F1E}" dt="2020-03-04T08:56:19.236" v="99"/>
        <pc:sldMkLst>
          <pc:docMk/>
          <pc:sldMk cId="2964724275" sldId="271"/>
        </pc:sldMkLst>
        <pc:spChg chg="add del">
          <ac:chgData name="" userId="" providerId="" clId="Web-{E7F7698F-C0FB-4B1C-AE6E-302D2A3D7F1E}" dt="2020-03-04T08:54:25.733" v="71"/>
          <ac:spMkLst>
            <pc:docMk/>
            <pc:sldMk cId="2964724275" sldId="271"/>
            <ac:spMk id="3" creationId="{3490AE8C-6D5E-496D-8D40-206699DAB792}"/>
          </ac:spMkLst>
        </pc:spChg>
        <pc:spChg chg="add mod">
          <ac:chgData name="" userId="" providerId="" clId="Web-{E7F7698F-C0FB-4B1C-AE6E-302D2A3D7F1E}" dt="2020-03-04T08:54:11.982" v="70" actId="1076"/>
          <ac:spMkLst>
            <pc:docMk/>
            <pc:sldMk cId="2964724275" sldId="271"/>
            <ac:spMk id="6" creationId="{57730A07-1FBB-4B95-A94F-56F175F80959}"/>
          </ac:spMkLst>
        </pc:spChg>
        <pc:picChg chg="add del mod ord">
          <ac:chgData name="" userId="" providerId="" clId="Web-{E7F7698F-C0FB-4B1C-AE6E-302D2A3D7F1E}" dt="2020-03-04T08:53:05.605" v="58"/>
          <ac:picMkLst>
            <pc:docMk/>
            <pc:sldMk cId="2964724275" sldId="271"/>
            <ac:picMk id="4" creationId="{5D0A271F-657E-413C-B516-4B2C27A46DF0}"/>
          </ac:picMkLst>
        </pc:picChg>
        <pc:picChg chg="add mod ord">
          <ac:chgData name="" userId="" providerId="" clId="Web-{E7F7698F-C0FB-4B1C-AE6E-302D2A3D7F1E}" dt="2020-03-04T08:54:25.733" v="71"/>
          <ac:picMkLst>
            <pc:docMk/>
            <pc:sldMk cId="2964724275" sldId="271"/>
            <ac:picMk id="7" creationId="{4B7581DD-DA96-40B7-9258-CFBCA751514A}"/>
          </ac:picMkLst>
        </pc:picChg>
      </pc:sldChg>
      <pc:sldChg chg="addSp addCm">
        <pc:chgData name="" userId="" providerId="" clId="Web-{E7F7698F-C0FB-4B1C-AE6E-302D2A3D7F1E}" dt="2020-03-04T08:56:32.627" v="100"/>
        <pc:sldMkLst>
          <pc:docMk/>
          <pc:sldMk cId="53977934" sldId="272"/>
        </pc:sldMkLst>
        <pc:spChg chg="add">
          <ac:chgData name="" userId="" providerId="" clId="Web-{E7F7698F-C0FB-4B1C-AE6E-302D2A3D7F1E}" dt="2020-03-04T08:52:21.041" v="56"/>
          <ac:spMkLst>
            <pc:docMk/>
            <pc:sldMk cId="53977934" sldId="272"/>
            <ac:spMk id="7" creationId="{7239DF6C-2ED4-4492-9D92-1EF95A01A091}"/>
          </ac:spMkLst>
        </pc:spChg>
        <pc:picChg chg="add">
          <ac:chgData name="" userId="" providerId="" clId="Web-{E7F7698F-C0FB-4B1C-AE6E-302D2A3D7F1E}" dt="2020-03-04T08:52:21.026" v="55"/>
          <ac:picMkLst>
            <pc:docMk/>
            <pc:sldMk cId="53977934" sldId="272"/>
            <ac:picMk id="5" creationId="{8863849D-8F61-4869-B5C7-9CDBBB157395}"/>
          </ac:picMkLst>
        </pc:picChg>
      </pc:sldChg>
      <pc:sldChg chg="addSp delSp modSp">
        <pc:chgData name="" userId="" providerId="" clId="Web-{E7F7698F-C0FB-4B1C-AE6E-302D2A3D7F1E}" dt="2020-03-04T08:48:08.080" v="3"/>
        <pc:sldMkLst>
          <pc:docMk/>
          <pc:sldMk cId="470793567" sldId="282"/>
        </pc:sldMkLst>
        <pc:picChg chg="add del mod">
          <ac:chgData name="" userId="" providerId="" clId="Web-{E7F7698F-C0FB-4B1C-AE6E-302D2A3D7F1E}" dt="2020-03-04T08:48:08.080" v="3"/>
          <ac:picMkLst>
            <pc:docMk/>
            <pc:sldMk cId="470793567" sldId="282"/>
            <ac:picMk id="2" creationId="{CFEC11B7-47E5-4705-BF4D-3DD9AE082BAF}"/>
          </ac:picMkLst>
        </pc:picChg>
      </pc:sldChg>
      <pc:sldChg chg="modSp addCm">
        <pc:chgData name="" userId="" providerId="" clId="Web-{E7F7698F-C0FB-4B1C-AE6E-302D2A3D7F1E}" dt="2020-03-04T08:56:04.096" v="98"/>
        <pc:sldMkLst>
          <pc:docMk/>
          <pc:sldMk cId="1473558498" sldId="287"/>
        </pc:sldMkLst>
        <pc:spChg chg="mod">
          <ac:chgData name="" userId="" providerId="" clId="Web-{E7F7698F-C0FB-4B1C-AE6E-302D2A3D7F1E}" dt="2020-03-04T08:55:55.064" v="96" actId="20577"/>
          <ac:spMkLst>
            <pc:docMk/>
            <pc:sldMk cId="1473558498" sldId="287"/>
            <ac:spMk id="5" creationId="{CCA3E0FB-9A3A-4589-B389-58ED706582DD}"/>
          </ac:spMkLst>
        </pc:spChg>
      </pc:sldChg>
      <pc:sldChg chg="addSp delSp modSp add replId">
        <pc:chgData name="" userId="" providerId="" clId="Web-{E7F7698F-C0FB-4B1C-AE6E-302D2A3D7F1E}" dt="2020-03-04T08:55:02.906" v="78"/>
        <pc:sldMkLst>
          <pc:docMk/>
          <pc:sldMk cId="992699180" sldId="288"/>
        </pc:sldMkLst>
        <pc:spChg chg="mod">
          <ac:chgData name="" userId="" providerId="" clId="Web-{E7F7698F-C0FB-4B1C-AE6E-302D2A3D7F1E}" dt="2020-03-04T08:54:48.905" v="74" actId="20577"/>
          <ac:spMkLst>
            <pc:docMk/>
            <pc:sldMk cId="992699180" sldId="288"/>
            <ac:spMk id="2" creationId="{BC23DDA1-3D19-40B5-A458-71A286AAE714}"/>
          </ac:spMkLst>
        </pc:spChg>
        <pc:spChg chg="add del mod">
          <ac:chgData name="" userId="" providerId="" clId="Web-{E7F7698F-C0FB-4B1C-AE6E-302D2A3D7F1E}" dt="2020-03-04T08:55:02.906" v="78"/>
          <ac:spMkLst>
            <pc:docMk/>
            <pc:sldMk cId="992699180" sldId="288"/>
            <ac:spMk id="4" creationId="{C27C0B11-D668-4A37-A6C6-5414AF9118BC}"/>
          </ac:spMkLst>
        </pc:spChg>
        <pc:picChg chg="add mod ord">
          <ac:chgData name="" userId="" providerId="" clId="Web-{E7F7698F-C0FB-4B1C-AE6E-302D2A3D7F1E}" dt="2020-03-04T08:55:02.906" v="78"/>
          <ac:picMkLst>
            <pc:docMk/>
            <pc:sldMk cId="992699180" sldId="288"/>
            <ac:picMk id="5" creationId="{78E96876-F81C-436C-9340-8473B5BC6F18}"/>
          </ac:picMkLst>
        </pc:picChg>
        <pc:picChg chg="del">
          <ac:chgData name="" userId="" providerId="" clId="Web-{E7F7698F-C0FB-4B1C-AE6E-302D2A3D7F1E}" dt="2020-03-04T08:54:54.405" v="77"/>
          <ac:picMkLst>
            <pc:docMk/>
            <pc:sldMk cId="992699180" sldId="288"/>
            <ac:picMk id="7" creationId="{4B7581DD-DA96-40B7-9258-CFBCA751514A}"/>
          </ac:picMkLst>
        </pc:picChg>
      </pc:sldChg>
      <pc:sldChg chg="addSp delSp modSp add replId">
        <pc:chgData name="" userId="" providerId="" clId="Web-{E7F7698F-C0FB-4B1C-AE6E-302D2A3D7F1E}" dt="2020-03-04T08:55:23.080" v="93"/>
        <pc:sldMkLst>
          <pc:docMk/>
          <pc:sldMk cId="4060939643" sldId="289"/>
        </pc:sldMkLst>
        <pc:spChg chg="mod">
          <ac:chgData name="" userId="" providerId="" clId="Web-{E7F7698F-C0FB-4B1C-AE6E-302D2A3D7F1E}" dt="2020-03-04T08:55:12.156" v="89" actId="20577"/>
          <ac:spMkLst>
            <pc:docMk/>
            <pc:sldMk cId="4060939643" sldId="289"/>
            <ac:spMk id="2" creationId="{BC23DDA1-3D19-40B5-A458-71A286AAE714}"/>
          </ac:spMkLst>
        </pc:spChg>
        <pc:spChg chg="add del mod">
          <ac:chgData name="" userId="" providerId="" clId="Web-{E7F7698F-C0FB-4B1C-AE6E-302D2A3D7F1E}" dt="2020-03-04T08:55:23.080" v="93"/>
          <ac:spMkLst>
            <pc:docMk/>
            <pc:sldMk cId="4060939643" sldId="289"/>
            <ac:spMk id="4" creationId="{2820C8AB-1E7D-41EE-86BE-340A75C57D68}"/>
          </ac:spMkLst>
        </pc:spChg>
        <pc:picChg chg="add mod ord">
          <ac:chgData name="" userId="" providerId="" clId="Web-{E7F7698F-C0FB-4B1C-AE6E-302D2A3D7F1E}" dt="2020-03-04T08:55:23.080" v="93"/>
          <ac:picMkLst>
            <pc:docMk/>
            <pc:sldMk cId="4060939643" sldId="289"/>
            <ac:picMk id="5" creationId="{D7E407C2-BD91-402A-BDE5-443973A4990F}"/>
          </ac:picMkLst>
        </pc:picChg>
        <pc:picChg chg="del">
          <ac:chgData name="" userId="" providerId="" clId="Web-{E7F7698F-C0FB-4B1C-AE6E-302D2A3D7F1E}" dt="2020-03-04T08:55:14.250" v="92"/>
          <ac:picMkLst>
            <pc:docMk/>
            <pc:sldMk cId="4060939643" sldId="289"/>
            <ac:picMk id="7" creationId="{4B7581DD-DA96-40B7-9258-CFBCA75151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1087B984-7153-44EC-97B5-9B0DCE3C7F8C}" type="datetimeFigureOut">
              <a:rPr lang="en-GB" smtClean="0"/>
              <a:t>03/09/2020</a:t>
            </a:fld>
            <a:endParaRPr lang="en-GB"/>
          </a:p>
        </p:txBody>
      </p:sp>
      <p:sp>
        <p:nvSpPr>
          <p:cNvPr id="4" name="Slide Image Placeholder 3"/>
          <p:cNvSpPr>
            <a:spLocks noGrp="1" noRot="1" noChangeAspect="1"/>
          </p:cNvSpPr>
          <p:nvPr>
            <p:ph type="sldImg" idx="2"/>
          </p:nvPr>
        </p:nvSpPr>
        <p:spPr>
          <a:xfrm>
            <a:off x="2984500" y="887413"/>
            <a:ext cx="4265613" cy="2398712"/>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747627"/>
            <a:ext cx="4434999" cy="356436"/>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5797246" y="6747627"/>
            <a:ext cx="4434999" cy="356436"/>
          </a:xfrm>
          <a:prstGeom prst="rect">
            <a:avLst/>
          </a:prstGeom>
        </p:spPr>
        <p:txBody>
          <a:bodyPr vert="horz" lIns="99075" tIns="49538" rIns="99075" bIns="49538" rtlCol="0" anchor="b"/>
          <a:lstStyle>
            <a:lvl1pPr algn="r">
              <a:defRPr sz="1300"/>
            </a:lvl1pPr>
          </a:lstStyle>
          <a:p>
            <a:fld id="{C17FEDAA-B054-49A1-AC02-59AD4A850BF6}" type="slidenum">
              <a:rPr lang="en-GB" smtClean="0"/>
              <a:t>‹#›</a:t>
            </a:fld>
            <a:endParaRPr lang="en-GB"/>
          </a:p>
        </p:txBody>
      </p:sp>
    </p:spTree>
    <p:extLst>
      <p:ext uri="{BB962C8B-B14F-4D97-AF65-F5344CB8AC3E}">
        <p14:creationId xmlns:p14="http://schemas.microsoft.com/office/powerpoint/2010/main" val="129028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P17-20</a:t>
            </a:r>
          </a:p>
        </p:txBody>
      </p:sp>
      <p:sp>
        <p:nvSpPr>
          <p:cNvPr id="4" name="Slide Number Placeholder 3"/>
          <p:cNvSpPr>
            <a:spLocks noGrp="1"/>
          </p:cNvSpPr>
          <p:nvPr>
            <p:ph type="sldNum" sz="quarter" idx="5"/>
          </p:nvPr>
        </p:nvSpPr>
        <p:spPr/>
        <p:txBody>
          <a:bodyPr/>
          <a:lstStyle/>
          <a:p>
            <a:fld id="{C17FEDAA-B054-49A1-AC02-59AD4A850BF6}" type="slidenum">
              <a:rPr lang="en-GB" smtClean="0"/>
              <a:t>3</a:t>
            </a:fld>
            <a:endParaRPr lang="en-GB"/>
          </a:p>
        </p:txBody>
      </p:sp>
    </p:spTree>
    <p:extLst>
      <p:ext uri="{BB962C8B-B14F-4D97-AF65-F5344CB8AC3E}">
        <p14:creationId xmlns:p14="http://schemas.microsoft.com/office/powerpoint/2010/main" val="285167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dirty="0"/>
              <a:t>No isolation of work/testing</a:t>
            </a:r>
          </a:p>
          <a:p>
            <a:pPr defTabSz="990752">
              <a:defRPr/>
            </a:pPr>
            <a:r>
              <a:rPr lang="en-GB" dirty="0"/>
              <a:t>Overwritten work</a:t>
            </a:r>
          </a:p>
          <a:p>
            <a:pPr defTabSz="990752">
              <a:defRPr/>
            </a:pPr>
            <a:r>
              <a:rPr lang="en-GB" dirty="0"/>
              <a:t>Breaking changes hurt everyone</a:t>
            </a:r>
          </a:p>
          <a:p>
            <a:endParaRPr lang="en-GB" dirty="0"/>
          </a:p>
          <a:p>
            <a:r>
              <a:rPr lang="en-GB" dirty="0"/>
              <a:t>Cherry picking for deployment</a:t>
            </a:r>
          </a:p>
          <a:p>
            <a:r>
              <a:rPr lang="en-GB" dirty="0"/>
              <a:t>Inconsistent environments</a:t>
            </a:r>
          </a:p>
          <a:p>
            <a:pPr defTabSz="990752">
              <a:defRPr/>
            </a:pPr>
            <a:r>
              <a:rPr lang="en-GB" dirty="0"/>
              <a:t>Old test code and half finished features</a:t>
            </a:r>
          </a:p>
          <a:p>
            <a:endParaRPr lang="en-GB" dirty="0"/>
          </a:p>
          <a:p>
            <a:r>
              <a:rPr lang="en-GB" dirty="0"/>
              <a:t>Delays and overhead managing/coordinating work</a:t>
            </a:r>
          </a:p>
          <a:p>
            <a:endParaRPr lang="en-GB" dirty="0"/>
          </a:p>
          <a:p>
            <a:r>
              <a:rPr lang="en-GB" dirty="0"/>
              <a:t>Overhead for Ops/DBA</a:t>
            </a:r>
          </a:p>
          <a:p>
            <a:r>
              <a:rPr lang="en-GB" dirty="0"/>
              <a:t>Slow lead times for Ops/DBA work</a:t>
            </a:r>
          </a:p>
          <a:p>
            <a:endParaRPr lang="en-GB" dirty="0"/>
          </a:p>
          <a:p>
            <a:r>
              <a:rPr lang="en-GB" dirty="0"/>
              <a:t>What would a .NET dev think?</a:t>
            </a:r>
          </a:p>
        </p:txBody>
      </p:sp>
      <p:sp>
        <p:nvSpPr>
          <p:cNvPr id="4" name="Slide Number Placeholder 3"/>
          <p:cNvSpPr>
            <a:spLocks noGrp="1"/>
          </p:cNvSpPr>
          <p:nvPr>
            <p:ph type="sldNum" sz="quarter" idx="5"/>
          </p:nvPr>
        </p:nvSpPr>
        <p:spPr/>
        <p:txBody>
          <a:bodyPr/>
          <a:lstStyle/>
          <a:p>
            <a:fld id="{C17FEDAA-B054-49A1-AC02-59AD4A850BF6}" type="slidenum">
              <a:rPr lang="en-GB" smtClean="0"/>
              <a:t>5</a:t>
            </a:fld>
            <a:endParaRPr lang="en-GB"/>
          </a:p>
        </p:txBody>
      </p:sp>
    </p:spTree>
    <p:extLst>
      <p:ext uri="{BB962C8B-B14F-4D97-AF65-F5344CB8AC3E}">
        <p14:creationId xmlns:p14="http://schemas.microsoft.com/office/powerpoint/2010/main" val="215485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Coordinating your changes becomes difficult</a:t>
            </a:r>
          </a:p>
        </p:txBody>
      </p:sp>
      <p:sp>
        <p:nvSpPr>
          <p:cNvPr id="4" name="Slide Number Placeholder 3"/>
          <p:cNvSpPr>
            <a:spLocks noGrp="1"/>
          </p:cNvSpPr>
          <p:nvPr>
            <p:ph type="sldNum" sz="quarter" idx="5"/>
          </p:nvPr>
        </p:nvSpPr>
        <p:spPr/>
        <p:txBody>
          <a:bodyPr/>
          <a:lstStyle/>
          <a:p>
            <a:fld id="{C17FEDAA-B054-49A1-AC02-59AD4A850BF6}" type="slidenum">
              <a:rPr lang="en-GB" smtClean="0"/>
              <a:t>7</a:t>
            </a:fld>
            <a:endParaRPr lang="en-GB"/>
          </a:p>
        </p:txBody>
      </p:sp>
    </p:spTree>
    <p:extLst>
      <p:ext uri="{BB962C8B-B14F-4D97-AF65-F5344CB8AC3E}">
        <p14:creationId xmlns:p14="http://schemas.microsoft.com/office/powerpoint/2010/main" val="416840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Storage of big databases</a:t>
            </a:r>
          </a:p>
        </p:txBody>
      </p:sp>
      <p:sp>
        <p:nvSpPr>
          <p:cNvPr id="4" name="Slide Number Placeholder 3"/>
          <p:cNvSpPr>
            <a:spLocks noGrp="1"/>
          </p:cNvSpPr>
          <p:nvPr>
            <p:ph type="sldNum" sz="quarter" idx="5"/>
          </p:nvPr>
        </p:nvSpPr>
        <p:spPr/>
        <p:txBody>
          <a:bodyPr/>
          <a:lstStyle/>
          <a:p>
            <a:fld id="{C17FEDAA-B054-49A1-AC02-59AD4A850BF6}" type="slidenum">
              <a:rPr lang="en-GB" smtClean="0"/>
              <a:t>8</a:t>
            </a:fld>
            <a:endParaRPr lang="en-GB"/>
          </a:p>
        </p:txBody>
      </p:sp>
    </p:spTree>
    <p:extLst>
      <p:ext uri="{BB962C8B-B14F-4D97-AF65-F5344CB8AC3E}">
        <p14:creationId xmlns:p14="http://schemas.microsoft.com/office/powerpoint/2010/main" val="388850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Sensitive data</a:t>
            </a:r>
          </a:p>
        </p:txBody>
      </p:sp>
      <p:sp>
        <p:nvSpPr>
          <p:cNvPr id="4" name="Slide Number Placeholder 3"/>
          <p:cNvSpPr>
            <a:spLocks noGrp="1"/>
          </p:cNvSpPr>
          <p:nvPr>
            <p:ph type="sldNum" sz="quarter" idx="5"/>
          </p:nvPr>
        </p:nvSpPr>
        <p:spPr/>
        <p:txBody>
          <a:bodyPr/>
          <a:lstStyle/>
          <a:p>
            <a:fld id="{C17FEDAA-B054-49A1-AC02-59AD4A850BF6}" type="slidenum">
              <a:rPr lang="en-GB" smtClean="0"/>
              <a:t>9</a:t>
            </a:fld>
            <a:endParaRPr lang="en-GB"/>
          </a:p>
        </p:txBody>
      </p:sp>
    </p:spTree>
    <p:extLst>
      <p:ext uri="{BB962C8B-B14F-4D97-AF65-F5344CB8AC3E}">
        <p14:creationId xmlns:p14="http://schemas.microsoft.com/office/powerpoint/2010/main" val="65550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Working disconnected</a:t>
            </a:r>
          </a:p>
          <a:p>
            <a:r>
              <a:rPr lang="en-GB" dirty="0"/>
              <a:t>Working faster (no server latency)</a:t>
            </a:r>
          </a:p>
          <a:p>
            <a:r>
              <a:rPr lang="en-GB" dirty="0"/>
              <a:t>Private work (local commits)</a:t>
            </a:r>
          </a:p>
          <a:p>
            <a:r>
              <a:rPr lang="en-GB" dirty="0"/>
              <a:t>Many backups</a:t>
            </a:r>
          </a:p>
          <a:p>
            <a:r>
              <a:rPr lang="en-GB" dirty="0"/>
              <a:t>Branching</a:t>
            </a:r>
          </a:p>
        </p:txBody>
      </p:sp>
      <p:sp>
        <p:nvSpPr>
          <p:cNvPr id="4" name="Slide Number Placeholder 3"/>
          <p:cNvSpPr>
            <a:spLocks noGrp="1"/>
          </p:cNvSpPr>
          <p:nvPr>
            <p:ph type="sldNum" sz="quarter" idx="5"/>
          </p:nvPr>
        </p:nvSpPr>
        <p:spPr/>
        <p:txBody>
          <a:bodyPr/>
          <a:lstStyle/>
          <a:p>
            <a:fld id="{C17FEDAA-B054-49A1-AC02-59AD4A850BF6}" type="slidenum">
              <a:rPr lang="en-GB" smtClean="0"/>
              <a:t>11</a:t>
            </a:fld>
            <a:endParaRPr lang="en-GB"/>
          </a:p>
        </p:txBody>
      </p:sp>
    </p:spTree>
    <p:extLst>
      <p:ext uri="{BB962C8B-B14F-4D97-AF65-F5344CB8AC3E}">
        <p14:creationId xmlns:p14="http://schemas.microsoft.com/office/powerpoint/2010/main" val="291082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 version of SQL</a:t>
            </a:r>
          </a:p>
          <a:p>
            <a:r>
              <a:rPr lang="en-GB" dirty="0"/>
              <a:t>Correct settings (e.g. collations)</a:t>
            </a:r>
          </a:p>
          <a:p>
            <a:r>
              <a:rPr lang="en-GB" dirty="0"/>
              <a:t>Include dependencies</a:t>
            </a:r>
          </a:p>
          <a:p>
            <a:r>
              <a:rPr lang="en-GB" dirty="0"/>
              <a:t>“It works on my machine”</a:t>
            </a:r>
          </a:p>
          <a:p>
            <a:endParaRPr lang="en-GB" dirty="0"/>
          </a:p>
        </p:txBody>
      </p:sp>
      <p:sp>
        <p:nvSpPr>
          <p:cNvPr id="4" name="Slide Number Placeholder 3"/>
          <p:cNvSpPr>
            <a:spLocks noGrp="1"/>
          </p:cNvSpPr>
          <p:nvPr>
            <p:ph type="sldNum" sz="quarter" idx="5"/>
          </p:nvPr>
        </p:nvSpPr>
        <p:spPr/>
        <p:txBody>
          <a:bodyPr/>
          <a:lstStyle/>
          <a:p>
            <a:fld id="{C17FEDAA-B054-49A1-AC02-59AD4A850BF6}" type="slidenum">
              <a:rPr lang="en-GB" smtClean="0"/>
              <a:t>22</a:t>
            </a:fld>
            <a:endParaRPr lang="en-GB"/>
          </a:p>
        </p:txBody>
      </p:sp>
    </p:spTree>
    <p:extLst>
      <p:ext uri="{BB962C8B-B14F-4D97-AF65-F5344CB8AC3E}">
        <p14:creationId xmlns:p14="http://schemas.microsoft.com/office/powerpoint/2010/main" val="287626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P70 and 71</a:t>
            </a:r>
          </a:p>
        </p:txBody>
      </p:sp>
      <p:sp>
        <p:nvSpPr>
          <p:cNvPr id="4" name="Slide Number Placeholder 3"/>
          <p:cNvSpPr>
            <a:spLocks noGrp="1"/>
          </p:cNvSpPr>
          <p:nvPr>
            <p:ph type="sldNum" sz="quarter" idx="5"/>
          </p:nvPr>
        </p:nvSpPr>
        <p:spPr/>
        <p:txBody>
          <a:bodyPr/>
          <a:lstStyle/>
          <a:p>
            <a:fld id="{C17FEDAA-B054-49A1-AC02-59AD4A850BF6}" type="slidenum">
              <a:rPr lang="en-GB" smtClean="0"/>
              <a:t>26</a:t>
            </a:fld>
            <a:endParaRPr lang="en-GB"/>
          </a:p>
        </p:txBody>
      </p:sp>
    </p:spTree>
    <p:extLst>
      <p:ext uri="{BB962C8B-B14F-4D97-AF65-F5344CB8AC3E}">
        <p14:creationId xmlns:p14="http://schemas.microsoft.com/office/powerpoint/2010/main" val="270643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good test data</a:t>
            </a:r>
          </a:p>
        </p:txBody>
      </p:sp>
      <p:sp>
        <p:nvSpPr>
          <p:cNvPr id="4" name="Slide Number Placeholder 3"/>
          <p:cNvSpPr>
            <a:spLocks noGrp="1"/>
          </p:cNvSpPr>
          <p:nvPr>
            <p:ph type="sldNum" sz="quarter" idx="5"/>
          </p:nvPr>
        </p:nvSpPr>
        <p:spPr/>
        <p:txBody>
          <a:bodyPr/>
          <a:lstStyle/>
          <a:p>
            <a:fld id="{C17FEDAA-B054-49A1-AC02-59AD4A850BF6}" type="slidenum">
              <a:rPr lang="en-GB" smtClean="0"/>
              <a:t>27</a:t>
            </a:fld>
            <a:endParaRPr lang="en-GB"/>
          </a:p>
        </p:txBody>
      </p:sp>
    </p:spTree>
    <p:extLst>
      <p:ext uri="{BB962C8B-B14F-4D97-AF65-F5344CB8AC3E}">
        <p14:creationId xmlns:p14="http://schemas.microsoft.com/office/powerpoint/2010/main" val="45166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7586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19776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34136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51424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9981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7840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9813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063157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417964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988395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9276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785894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238502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585250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196769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59390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619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06438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171560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687700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29448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98378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888116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072139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14913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91767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017359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9F40-F52E-4273-802B-7A8A7B92C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CE0E84-4A5C-4E66-9F4C-D9588A1169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A0357-7F90-4F02-8E63-900D7B455C9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0DC99C86-2E6A-4A40-B90D-2B02744AC8C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4354C0-D94E-4BA0-8E12-985A0CB6029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633914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4BF3-70F9-411B-B780-7E7614B507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C5FF2A-C858-4AD3-B900-EC92629DA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3B00B-325C-4698-80D6-778774E8DA35}"/>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C9E2B777-9D8D-40E2-AD8E-E9BF1EF08E7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C13C1870-F9F5-4545-9FCE-C7B70DCD86EA}"/>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086613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24E9-08AD-4266-8DE8-B1B9A10F1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CD4391-171D-412B-85F4-7D64479FC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C98E2-EA99-4141-9ED4-0F034DCDF10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E31D06B0-4FDD-4E47-B145-A3F954E6EC1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A3112B1-3A6C-43F3-A50A-915F9FC5BA99}"/>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584703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095929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8197221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57268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69A9-694B-4987-AABB-E1BE631440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E3C106-A650-422B-BAE7-BA72C0C6C4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E5A5A-B993-4CBC-B004-903B8CC6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A7519F-D5F9-4EB3-B049-51E3089DB5D4}"/>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F2526880-FF63-4C3F-B0EF-B0D8F26CDE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A9B8CDE-FEF5-4C8E-A1EF-1864F32212B2}"/>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92808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602425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437902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7895440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AC9E-583B-46BD-A3A3-005C2E2576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8B9FCF-A034-4798-9619-5D763DBE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E28BBD-64E1-46C3-830E-0A4AF7267DE2}"/>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F8C36595-EC8C-494F-8D94-566A745D564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816E484-375A-4AB5-996C-80954007F4DE}"/>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477448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CB487-D4B5-486D-818D-39B074640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DD2B2D-9A06-4802-8E78-C31818CB2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03F4EF-58B0-484C-A711-F7B82D46538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5" name="Footer Placeholder 4">
            <a:extLst>
              <a:ext uri="{FF2B5EF4-FFF2-40B4-BE49-F238E27FC236}">
                <a16:creationId xmlns:a16="http://schemas.microsoft.com/office/drawing/2014/main" id="{6378E8B5-6E76-436A-86F5-26CBC7AEAC9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25B8E33-07E1-409F-A09F-5CE5D9305E9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56724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D1B1-33C3-48B9-AA9C-C46367F353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105C87-40E9-4512-9F00-1DE5C2F2C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105F5-A719-4FE2-973A-1F66C3F12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8F38E37-7154-4520-A5C8-467905569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AAE2-F379-46EA-8A77-5B32913B2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BCB306-4554-4745-80BB-68E754821BCB}"/>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8" name="Footer Placeholder 7">
            <a:extLst>
              <a:ext uri="{FF2B5EF4-FFF2-40B4-BE49-F238E27FC236}">
                <a16:creationId xmlns:a16="http://schemas.microsoft.com/office/drawing/2014/main" id="{913775FB-62F3-4AEE-87B7-34A210DDE09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6DF5FBA-F2E6-40A7-8B2C-126F33A53F25}"/>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09867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2A-9897-4117-9916-BA47993729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5B2FF1-7BB2-4AC7-9988-735CE7DE1C00}"/>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4" name="Footer Placeholder 3">
            <a:extLst>
              <a:ext uri="{FF2B5EF4-FFF2-40B4-BE49-F238E27FC236}">
                <a16:creationId xmlns:a16="http://schemas.microsoft.com/office/drawing/2014/main" id="{CB3576E5-F29E-4AF2-844B-9F68233C1FD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202C9209-D18B-4FD2-8522-77A973FB6023}"/>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155822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04665-1078-4261-A4B6-D41FC144AF0C}"/>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3" name="Footer Placeholder 2">
            <a:extLst>
              <a:ext uri="{FF2B5EF4-FFF2-40B4-BE49-F238E27FC236}">
                <a16:creationId xmlns:a16="http://schemas.microsoft.com/office/drawing/2014/main" id="{5C7BB6F4-E759-49BE-ADD4-1532AB320D4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CA4C323-0F4E-4B2C-9355-4179BAA20996}"/>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303414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2C9C-C861-492A-B303-7D61C8C28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A3FEA68-44A4-463C-98DE-BA80ECE11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DA3877-A0C4-4ADD-8DC7-E57BB6DF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318A4-7D75-4464-AD29-409EB47C8649}"/>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E2E93715-389A-44F8-B909-FA867A7D05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F4117E5-B0D0-4D48-AB16-1DE3EF4A6F1C}"/>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41473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4B2E-7AA9-49AC-A495-5BB18EA6C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674F1E-6E18-4B08-88BE-A829FF606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916E177-6500-4F93-AB97-291E0EED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FBECE-ACB4-44C7-800C-469F821F9D9D}"/>
              </a:ext>
            </a:extLst>
          </p:cNvPr>
          <p:cNvSpPr>
            <a:spLocks noGrp="1"/>
          </p:cNvSpPr>
          <p:nvPr>
            <p:ph type="dt" sz="half" idx="10"/>
          </p:nvPr>
        </p:nvSpPr>
        <p:spPr>
          <a:xfrm>
            <a:off x="838200" y="6356350"/>
            <a:ext cx="2743200" cy="365125"/>
          </a:xfrm>
          <a:prstGeom prst="rect">
            <a:avLst/>
          </a:prstGeom>
        </p:spPr>
        <p:txBody>
          <a:bodyPr/>
          <a:lstStyle/>
          <a:p>
            <a:fld id="{401AF682-E6F2-4D94-8B3E-1B0CF8C0841E}" type="datetimeFigureOut">
              <a:rPr lang="en-GB" smtClean="0"/>
              <a:t>03/09/2020</a:t>
            </a:fld>
            <a:endParaRPr lang="en-GB"/>
          </a:p>
        </p:txBody>
      </p:sp>
      <p:sp>
        <p:nvSpPr>
          <p:cNvPr id="6" name="Footer Placeholder 5">
            <a:extLst>
              <a:ext uri="{FF2B5EF4-FFF2-40B4-BE49-F238E27FC236}">
                <a16:creationId xmlns:a16="http://schemas.microsoft.com/office/drawing/2014/main" id="{45D77DD7-AA7C-47C4-968E-A0178C0AA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D39C61D-847F-411F-B44F-8930B9EC3F5F}"/>
              </a:ext>
            </a:extLst>
          </p:cNvPr>
          <p:cNvSpPr>
            <a:spLocks noGrp="1"/>
          </p:cNvSpPr>
          <p:nvPr>
            <p:ph type="sldNum" sz="quarter" idx="12"/>
          </p:nvPr>
        </p:nvSpPr>
        <p:spPr>
          <a:xfrm>
            <a:off x="8610600" y="6356350"/>
            <a:ext cx="2743200" cy="365125"/>
          </a:xfrm>
          <a:prstGeom prst="rect">
            <a:avLst/>
          </a:prstGeom>
        </p:spPr>
        <p:txBody>
          <a:bodyPr/>
          <a:lstStyle/>
          <a:p>
            <a:fld id="{AB6FFB8B-D1DA-47D1-9678-23515DE5EEA4}" type="slidenum">
              <a:rPr lang="en-GB" smtClean="0"/>
              <a:t>‹#›</a:t>
            </a:fld>
            <a:endParaRPr lang="en-GB"/>
          </a:p>
        </p:txBody>
      </p:sp>
    </p:spTree>
    <p:extLst>
      <p:ext uri="{BB962C8B-B14F-4D97-AF65-F5344CB8AC3E}">
        <p14:creationId xmlns:p14="http://schemas.microsoft.com/office/powerpoint/2010/main" val="226549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sp>
        <p:nvSpPr>
          <p:cNvPr id="8" name="Rectangle 7">
            <a:extLst>
              <a:ext uri="{FF2B5EF4-FFF2-40B4-BE49-F238E27FC236}">
                <a16:creationId xmlns:a16="http://schemas.microsoft.com/office/drawing/2014/main" id="{408A5677-08CB-4F0C-BEB1-009205E2B0EF}"/>
              </a:ext>
            </a:extLst>
          </p:cNvPr>
          <p:cNvSpPr/>
          <p:nvPr userDrawn="1"/>
        </p:nvSpPr>
        <p:spPr>
          <a:xfrm>
            <a:off x="1752600" y="5686425"/>
            <a:ext cx="8677275" cy="902494"/>
          </a:xfrm>
          <a:prstGeom prst="rect">
            <a:avLst/>
          </a:prstGeom>
          <a:noFill/>
          <a:ln w="5715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Search for videos, presentations on the modern Data Platform">
            <a:extLst>
              <a:ext uri="{FF2B5EF4-FFF2-40B4-BE49-F238E27FC236}">
                <a16:creationId xmlns:a16="http://schemas.microsoft.com/office/drawing/2014/main" id="{5E3DE1D6-3120-4AFE-9EAD-6BD0246CFF8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629" y="5805268"/>
            <a:ext cx="1566743" cy="69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69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CA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sp>
        <p:nvSpPr>
          <p:cNvPr id="8" name="Rectangle 7">
            <a:extLst>
              <a:ext uri="{FF2B5EF4-FFF2-40B4-BE49-F238E27FC236}">
                <a16:creationId xmlns:a16="http://schemas.microsoft.com/office/drawing/2014/main" id="{FEA71E8D-F9FC-4349-ACAB-02B356FC9B86}"/>
              </a:ext>
            </a:extLst>
          </p:cNvPr>
          <p:cNvSpPr/>
          <p:nvPr userDrawn="1"/>
        </p:nvSpPr>
        <p:spPr>
          <a:xfrm>
            <a:off x="1752600" y="5686425"/>
            <a:ext cx="8677275" cy="902494"/>
          </a:xfrm>
          <a:prstGeom prst="rect">
            <a:avLst/>
          </a:prstGeom>
          <a:noFill/>
          <a:ln w="5715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earch for videos, presentations on the modern Data Platform">
            <a:extLst>
              <a:ext uri="{FF2B5EF4-FFF2-40B4-BE49-F238E27FC236}">
                <a16:creationId xmlns:a16="http://schemas.microsoft.com/office/drawing/2014/main" id="{BE5FF06C-2946-43CE-9B0E-4734C9CCA45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629" y="5805268"/>
            <a:ext cx="1566743" cy="69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386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0" kern="1200">
          <a:solidFill>
            <a:srgbClr val="CA333B"/>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sp>
        <p:nvSpPr>
          <p:cNvPr id="8" name="Rectangle 7">
            <a:extLst>
              <a:ext uri="{FF2B5EF4-FFF2-40B4-BE49-F238E27FC236}">
                <a16:creationId xmlns:a16="http://schemas.microsoft.com/office/drawing/2014/main" id="{FDA67617-E3E5-4D42-A153-D7C3AC138623}"/>
              </a:ext>
            </a:extLst>
          </p:cNvPr>
          <p:cNvSpPr/>
          <p:nvPr userDrawn="1"/>
        </p:nvSpPr>
        <p:spPr>
          <a:xfrm>
            <a:off x="1752600" y="5686425"/>
            <a:ext cx="8677275" cy="902494"/>
          </a:xfrm>
          <a:prstGeom prst="rect">
            <a:avLst/>
          </a:prstGeom>
          <a:noFill/>
          <a:ln w="5715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earch for videos, presentations on the modern Data Platform">
            <a:extLst>
              <a:ext uri="{FF2B5EF4-FFF2-40B4-BE49-F238E27FC236}">
                <a16:creationId xmlns:a16="http://schemas.microsoft.com/office/drawing/2014/main" id="{4D55968B-5B6E-4938-9B06-3F80A09BA7D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629" y="5805268"/>
            <a:ext cx="1566743" cy="69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051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A43AB-5257-4D9A-A818-7EF82F91B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1FA30A-E4AB-4DB1-8761-607F01F08A76}"/>
              </a:ext>
            </a:extLst>
          </p:cNvPr>
          <p:cNvSpPr>
            <a:spLocks noGrp="1"/>
          </p:cNvSpPr>
          <p:nvPr>
            <p:ph type="body" idx="1"/>
          </p:nvPr>
        </p:nvSpPr>
        <p:spPr>
          <a:xfrm>
            <a:off x="838200" y="1825625"/>
            <a:ext cx="10515600" cy="37556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654AD2C5-04DB-430F-9911-EFCDE9C072ED}"/>
              </a:ext>
            </a:extLst>
          </p:cNvPr>
          <p:cNvSpPr/>
          <p:nvPr userDrawn="1"/>
        </p:nvSpPr>
        <p:spPr>
          <a:xfrm>
            <a:off x="1776467" y="5708635"/>
            <a:ext cx="8639066" cy="875825"/>
          </a:xfrm>
          <a:prstGeom prst="rect">
            <a:avLst/>
          </a:prstGeom>
          <a:solidFill>
            <a:srgbClr val="CA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21ECDE6-7BB6-4ACC-BE66-FF969CBDB5BD}"/>
              </a:ext>
            </a:extLst>
          </p:cNvPr>
          <p:cNvSpPr txBox="1">
            <a:spLocks/>
          </p:cNvSpPr>
          <p:nvPr userDrawn="1"/>
        </p:nvSpPr>
        <p:spPr>
          <a:xfrm>
            <a:off x="1776467" y="5708635"/>
            <a:ext cx="8639066" cy="875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latin typeface="Raleway" panose="020B0503030101060003" pitchFamily="34" charset="0"/>
              </a:rPr>
              <a:t>Solving the Dev DB Problem with </a:t>
            </a:r>
            <a:r>
              <a:rPr lang="en-US" dirty="0" err="1">
                <a:solidFill>
                  <a:schemeClr val="tx1"/>
                </a:solidFill>
                <a:latin typeface="Raleway" panose="020B0503030101060003" pitchFamily="34" charset="0"/>
              </a:rPr>
              <a:t>dbaClone</a:t>
            </a:r>
            <a:endParaRPr lang="en-GB" dirty="0">
              <a:solidFill>
                <a:schemeClr val="tx1"/>
              </a:solidFill>
              <a:latin typeface="Raleway" panose="020B0503030101060003" pitchFamily="34" charset="0"/>
            </a:endParaRPr>
          </a:p>
        </p:txBody>
      </p:sp>
      <p:sp>
        <p:nvSpPr>
          <p:cNvPr id="8" name="Rectangle 7">
            <a:extLst>
              <a:ext uri="{FF2B5EF4-FFF2-40B4-BE49-F238E27FC236}">
                <a16:creationId xmlns:a16="http://schemas.microsoft.com/office/drawing/2014/main" id="{FDA67617-E3E5-4D42-A153-D7C3AC138623}"/>
              </a:ext>
            </a:extLst>
          </p:cNvPr>
          <p:cNvSpPr/>
          <p:nvPr userDrawn="1"/>
        </p:nvSpPr>
        <p:spPr>
          <a:xfrm>
            <a:off x="1752600" y="5686425"/>
            <a:ext cx="8677275" cy="902494"/>
          </a:xfrm>
          <a:prstGeom prst="rect">
            <a:avLst/>
          </a:prstGeom>
          <a:noFill/>
          <a:ln w="5715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earch for videos, presentations on the modern Data Platform">
            <a:extLst>
              <a:ext uri="{FF2B5EF4-FFF2-40B4-BE49-F238E27FC236}">
                <a16:creationId xmlns:a16="http://schemas.microsoft.com/office/drawing/2014/main" id="{F0242A27-0739-421C-AE23-EBB839845CD1}"/>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629" y="5805268"/>
            <a:ext cx="1566743" cy="69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6349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0" kern="1200">
          <a:solidFill>
            <a:srgbClr val="CA333B"/>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https://www.youtube.com/embed/videoseries?list=RDb0tsZB_LEQ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trunkbaseddevelopment.com/" TargetMode="External"/><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hyperlink" Target="https://github.com/paul-hammant/tbd/blob/master/LICENSE.m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4.xml"/><Relationship Id="rId4" Type="http://schemas.openxmlformats.org/officeDocument/2006/relationships/image" Target="../media/image17.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amazon.com/dp/B077BM1M6J" TargetMode="Externa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itrevolution.com/the-unicorn-project/" TargetMode="Externa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hyperlink" Target="https://commons.wikimedia.org/wiki/File:DARPA_Big_Data.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www.needpix.com/photo/1186336/stormtrooper-star-wars-lego-storm-trooper-parade-platoon-squad-together" TargetMode="External"/><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hyperlink" Target="https://itrevolution.com/the-unicorn-project/"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pablo.buffer.com&#169;" TargetMode="External"/><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hyperlink" Target="https://pablo.buffer.com&#169;" TargetMode="External"/><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nderstad/PStSQLtTestGenerator" TargetMode="External"/><Relationship Id="rId2" Type="http://schemas.openxmlformats.org/officeDocument/2006/relationships/hyperlink" Target="https://tsqlt.org/" TargetMode="External"/><Relationship Id="rId1" Type="http://schemas.openxmlformats.org/officeDocument/2006/relationships/slideLayout" Target="../slideLayouts/slideLayout13.xml"/><Relationship Id="rId5" Type="http://schemas.openxmlformats.org/officeDocument/2006/relationships/hyperlink" Target="http://jr0cket.co.uk/2013/08/getting-to-grips-with-git-understanding-the-simple-workflow.html.html" TargetMode="External"/><Relationship Id="rId4" Type="http://schemas.openxmlformats.org/officeDocument/2006/relationships/hyperlink" Target="https://github.com/sanderstad/SSDT-With-tSQLt-Templ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dfreephotos.com/people/firefighter-taking-a-photograph-of-the-fire-blaze.jpg.php"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s://www.flickr.com/photos/statelibraryofnsw/427589427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commons.wikimedia.org/wiki/File:BalticServers_data_center.jpg" TargetMode="Externa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hyperlink" Target="https://commons.wikimedia.org/wiki/File:BalticServers_data_center.jpg"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1DA6-E60E-4709-88DC-F75A8DD8921C}"/>
              </a:ext>
            </a:extLst>
          </p:cNvPr>
          <p:cNvSpPr>
            <a:spLocks noGrp="1"/>
          </p:cNvSpPr>
          <p:nvPr>
            <p:ph type="ctrTitle"/>
          </p:nvPr>
        </p:nvSpPr>
        <p:spPr>
          <a:xfrm>
            <a:off x="1524000" y="2844800"/>
            <a:ext cx="9144000" cy="2387600"/>
          </a:xfrm>
        </p:spPr>
        <p:txBody>
          <a:bodyPr>
            <a:normAutofit/>
          </a:bodyPr>
          <a:lstStyle/>
          <a:p>
            <a:r>
              <a:rPr lang="en-GB" sz="5300" dirty="0"/>
              <a:t>Solving the Dev DB Problem</a:t>
            </a:r>
            <a:r>
              <a:rPr lang="en-GB" dirty="0"/>
              <a:t/>
            </a:r>
            <a:br>
              <a:rPr lang="en-GB" dirty="0"/>
            </a:br>
            <a:r>
              <a:rPr lang="en-GB" sz="3200" dirty="0">
                <a:solidFill>
                  <a:srgbClr val="CA333B"/>
                </a:solidFill>
              </a:rPr>
              <a:t>with GitHub, Docker and </a:t>
            </a:r>
            <a:r>
              <a:rPr lang="en-GB" sz="3200" dirty="0" err="1">
                <a:solidFill>
                  <a:srgbClr val="CA333B"/>
                </a:solidFill>
              </a:rPr>
              <a:t>dbaClone</a:t>
            </a:r>
            <a:endParaRPr lang="en-GB" dirty="0">
              <a:solidFill>
                <a:srgbClr val="CA333B"/>
              </a:solidFill>
            </a:endParaRPr>
          </a:p>
        </p:txBody>
      </p:sp>
      <p:sp>
        <p:nvSpPr>
          <p:cNvPr id="3" name="Subtitle 2">
            <a:extLst>
              <a:ext uri="{FF2B5EF4-FFF2-40B4-BE49-F238E27FC236}">
                <a16:creationId xmlns:a16="http://schemas.microsoft.com/office/drawing/2014/main" id="{9A9ADD56-EE1D-4CF4-AAC5-7FF76CAFA1E4}"/>
              </a:ext>
            </a:extLst>
          </p:cNvPr>
          <p:cNvSpPr>
            <a:spLocks noGrp="1"/>
          </p:cNvSpPr>
          <p:nvPr>
            <p:ph type="subTitle" idx="1"/>
          </p:nvPr>
        </p:nvSpPr>
        <p:spPr>
          <a:xfrm>
            <a:off x="1524000" y="5232400"/>
            <a:ext cx="9144000" cy="381000"/>
          </a:xfrm>
        </p:spPr>
        <p:txBody>
          <a:bodyPr>
            <a:normAutofit fontScale="92500" lnSpcReduction="10000"/>
          </a:bodyPr>
          <a:lstStyle/>
          <a:p>
            <a:r>
              <a:rPr lang="en-GB" dirty="0">
                <a:solidFill>
                  <a:srgbClr val="FE9901"/>
                </a:solidFill>
              </a:rPr>
              <a:t>Alex Yates </a:t>
            </a:r>
            <a:r>
              <a:rPr lang="en-GB" dirty="0"/>
              <a:t>and </a:t>
            </a:r>
            <a:r>
              <a:rPr lang="en-GB" dirty="0">
                <a:solidFill>
                  <a:srgbClr val="CA333B"/>
                </a:solidFill>
              </a:rPr>
              <a:t>Sander </a:t>
            </a:r>
            <a:r>
              <a:rPr lang="en-GB" dirty="0" err="1">
                <a:solidFill>
                  <a:srgbClr val="CA333B"/>
                </a:solidFill>
              </a:rPr>
              <a:t>Stad</a:t>
            </a:r>
            <a:endParaRPr lang="en-GB" dirty="0">
              <a:solidFill>
                <a:srgbClr val="CA333B"/>
              </a:solidFill>
            </a:endParaRPr>
          </a:p>
        </p:txBody>
      </p:sp>
      <p:pic>
        <p:nvPicPr>
          <p:cNvPr id="4" name="Online Media 3" title="Paint it Green - A SUSE Music Parody">
            <a:hlinkClick r:id="" action="ppaction://media"/>
            <a:extLst>
              <a:ext uri="{FF2B5EF4-FFF2-40B4-BE49-F238E27FC236}">
                <a16:creationId xmlns:a16="http://schemas.microsoft.com/office/drawing/2014/main" id="{3CDEDC2D-A9D5-4FD5-AC31-C6CC0A5BCD3C}"/>
              </a:ext>
            </a:extLst>
          </p:cNvPr>
          <p:cNvPicPr>
            <a:picLocks noRot="1" noChangeAspect="1"/>
          </p:cNvPicPr>
          <p:nvPr>
            <a:videoFile r:link="rId1"/>
          </p:nvPr>
        </p:nvPicPr>
        <p:blipFill>
          <a:blip r:embed="rId3"/>
          <a:stretch>
            <a:fillRect/>
          </a:stretch>
        </p:blipFill>
        <p:spPr>
          <a:xfrm>
            <a:off x="393700" y="496094"/>
            <a:ext cx="5372100" cy="3021806"/>
          </a:xfrm>
          <a:prstGeom prst="rect">
            <a:avLst/>
          </a:prstGeom>
        </p:spPr>
      </p:pic>
      <p:sp>
        <p:nvSpPr>
          <p:cNvPr id="9" name="TextBox 8">
            <a:extLst>
              <a:ext uri="{FF2B5EF4-FFF2-40B4-BE49-F238E27FC236}">
                <a16:creationId xmlns:a16="http://schemas.microsoft.com/office/drawing/2014/main" id="{9D4ED64C-A31D-4CFA-B531-9836BEF817D1}"/>
              </a:ext>
            </a:extLst>
          </p:cNvPr>
          <p:cNvSpPr txBox="1"/>
          <p:nvPr/>
        </p:nvSpPr>
        <p:spPr>
          <a:xfrm>
            <a:off x="5930900" y="237282"/>
            <a:ext cx="6019800" cy="3539430"/>
          </a:xfrm>
          <a:prstGeom prst="rect">
            <a:avLst/>
          </a:prstGeom>
          <a:noFill/>
        </p:spPr>
        <p:txBody>
          <a:bodyPr wrap="square" rtlCol="0">
            <a:spAutoFit/>
          </a:bodyPr>
          <a:lstStyle/>
          <a:p>
            <a:r>
              <a:rPr lang="en-GB" sz="2800" dirty="0">
                <a:solidFill>
                  <a:schemeClr val="bg1"/>
                </a:solidFill>
              </a:rPr>
              <a:t>DevOps promotes self-service access to usable, prod-like environments – but data folks are often stuck on shared, inconsistent “Wild West” dev </a:t>
            </a:r>
            <a:r>
              <a:rPr lang="en-GB" sz="2800" dirty="0" err="1">
                <a:solidFill>
                  <a:schemeClr val="bg1"/>
                </a:solidFill>
              </a:rPr>
              <a:t>DBs.</a:t>
            </a:r>
            <a:endParaRPr lang="en-GB" sz="2800" dirty="0">
              <a:solidFill>
                <a:schemeClr val="bg1"/>
              </a:solidFill>
            </a:endParaRPr>
          </a:p>
          <a:p>
            <a:endParaRPr lang="en-GB" sz="2800" dirty="0">
              <a:solidFill>
                <a:schemeClr val="bg1"/>
              </a:solidFill>
            </a:endParaRPr>
          </a:p>
          <a:p>
            <a:r>
              <a:rPr lang="en-GB" sz="2800" dirty="0">
                <a:solidFill>
                  <a:schemeClr val="bg1"/>
                </a:solidFill>
              </a:rPr>
              <a:t>Screw that! Use GitHub, Docker and </a:t>
            </a:r>
            <a:r>
              <a:rPr lang="en-GB" sz="2800" dirty="0" err="1">
                <a:solidFill>
                  <a:schemeClr val="bg1"/>
                </a:solidFill>
              </a:rPr>
              <a:t>dbaClone</a:t>
            </a:r>
            <a:r>
              <a:rPr lang="en-GB" sz="2800" dirty="0">
                <a:solidFill>
                  <a:schemeClr val="bg1"/>
                </a:solidFill>
              </a:rPr>
              <a:t> to break free and write and test your code effectively!</a:t>
            </a:r>
          </a:p>
        </p:txBody>
      </p:sp>
    </p:spTree>
    <p:extLst>
      <p:ext uri="{BB962C8B-B14F-4D97-AF65-F5344CB8AC3E}">
        <p14:creationId xmlns:p14="http://schemas.microsoft.com/office/powerpoint/2010/main" val="1534816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62C3-59F5-47F3-B3A6-7FF4F3A9C563}"/>
              </a:ext>
            </a:extLst>
          </p:cNvPr>
          <p:cNvSpPr>
            <a:spLocks noGrp="1"/>
          </p:cNvSpPr>
          <p:nvPr>
            <p:ph type="title"/>
          </p:nvPr>
        </p:nvSpPr>
        <p:spPr/>
        <p:txBody>
          <a:bodyPr/>
          <a:lstStyle/>
          <a:p>
            <a:r>
              <a:rPr lang="en-GB" dirty="0"/>
              <a:t>Solution 1: Version control</a:t>
            </a:r>
          </a:p>
        </p:txBody>
      </p:sp>
      <p:grpSp>
        <p:nvGrpSpPr>
          <p:cNvPr id="4" name="Group 3">
            <a:extLst>
              <a:ext uri="{FF2B5EF4-FFF2-40B4-BE49-F238E27FC236}">
                <a16:creationId xmlns:a16="http://schemas.microsoft.com/office/drawing/2014/main" id="{353553AF-B5B4-4604-A8C7-4018D420F50A}"/>
              </a:ext>
            </a:extLst>
          </p:cNvPr>
          <p:cNvGrpSpPr/>
          <p:nvPr/>
        </p:nvGrpSpPr>
        <p:grpSpPr>
          <a:xfrm>
            <a:off x="2333913" y="2265235"/>
            <a:ext cx="7524173" cy="2327529"/>
            <a:chOff x="3186545" y="2265233"/>
            <a:chExt cx="7524173" cy="2327529"/>
          </a:xfrm>
        </p:grpSpPr>
        <p:pic>
          <p:nvPicPr>
            <p:cNvPr id="1026" name="Picture 2" descr="Image result for github white">
              <a:extLst>
                <a:ext uri="{FF2B5EF4-FFF2-40B4-BE49-F238E27FC236}">
                  <a16:creationId xmlns:a16="http://schemas.microsoft.com/office/drawing/2014/main" id="{ADFB890A-730B-4A4E-976B-D1FA508AC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51" t="15960" r="9364" b="14140"/>
            <a:stretch/>
          </p:blipFill>
          <p:spPr bwMode="auto">
            <a:xfrm>
              <a:off x="3186545" y="2505362"/>
              <a:ext cx="1847273" cy="184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white">
              <a:extLst>
                <a:ext uri="{FF2B5EF4-FFF2-40B4-BE49-F238E27FC236}">
                  <a16:creationId xmlns:a16="http://schemas.microsoft.com/office/drawing/2014/main" id="{34B3A7A8-8485-4C10-920C-ED7430710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18" y="2265233"/>
              <a:ext cx="5676900" cy="2327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1162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The git workflow</a:t>
            </a:r>
          </a:p>
        </p:txBody>
      </p:sp>
      <p:grpSp>
        <p:nvGrpSpPr>
          <p:cNvPr id="67" name="Group 66">
            <a:extLst>
              <a:ext uri="{FF2B5EF4-FFF2-40B4-BE49-F238E27FC236}">
                <a16:creationId xmlns:a16="http://schemas.microsoft.com/office/drawing/2014/main" id="{AD7275A2-DD61-45DF-9934-BF2B370953BC}"/>
              </a:ext>
            </a:extLst>
          </p:cNvPr>
          <p:cNvGrpSpPr/>
          <p:nvPr/>
        </p:nvGrpSpPr>
        <p:grpSpPr>
          <a:xfrm>
            <a:off x="1421765" y="1690688"/>
            <a:ext cx="9348470" cy="3281373"/>
            <a:chOff x="1341755" y="1776091"/>
            <a:chExt cx="9348470" cy="3281373"/>
          </a:xfrm>
        </p:grpSpPr>
        <p:grpSp>
          <p:nvGrpSpPr>
            <p:cNvPr id="8" name="Group 7">
              <a:extLst>
                <a:ext uri="{FF2B5EF4-FFF2-40B4-BE49-F238E27FC236}">
                  <a16:creationId xmlns:a16="http://schemas.microsoft.com/office/drawing/2014/main" id="{A82B6EA1-B0E4-4C85-A990-07FF665137E1}"/>
                </a:ext>
              </a:extLst>
            </p:cNvPr>
            <p:cNvGrpSpPr/>
            <p:nvPr/>
          </p:nvGrpSpPr>
          <p:grpSpPr>
            <a:xfrm>
              <a:off x="5143500" y="1776091"/>
              <a:ext cx="1744980" cy="906149"/>
              <a:chOff x="4991100" y="1623691"/>
              <a:chExt cx="1744980" cy="906149"/>
            </a:xfrm>
          </p:grpSpPr>
          <p:sp>
            <p:nvSpPr>
              <p:cNvPr id="9" name="Rectangle 8">
                <a:extLst>
                  <a:ext uri="{FF2B5EF4-FFF2-40B4-BE49-F238E27FC236}">
                    <a16:creationId xmlns:a16="http://schemas.microsoft.com/office/drawing/2014/main" id="{361060B1-929E-4AD1-9DE0-F92CC8E12CB6}"/>
                  </a:ext>
                </a:extLst>
              </p:cNvPr>
              <p:cNvSpPr/>
              <p:nvPr/>
            </p:nvSpPr>
            <p:spPr>
              <a:xfrm>
                <a:off x="4991100" y="1623691"/>
                <a:ext cx="1744980" cy="906149"/>
              </a:xfrm>
              <a:prstGeom prst="rect">
                <a:avLst/>
              </a:prstGeom>
              <a:solidFill>
                <a:schemeClr val="bg1">
                  <a:lumMod val="65000"/>
                </a:schemeClr>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t>Server</a:t>
                </a:r>
              </a:p>
            </p:txBody>
          </p:sp>
          <p:sp>
            <p:nvSpPr>
              <p:cNvPr id="10" name="Rectangle 9">
                <a:extLst>
                  <a:ext uri="{FF2B5EF4-FFF2-40B4-BE49-F238E27FC236}">
                    <a16:creationId xmlns:a16="http://schemas.microsoft.com/office/drawing/2014/main" id="{3A42B347-410F-4DCC-8AF3-24B9A2B89989}"/>
                  </a:ext>
                </a:extLst>
              </p:cNvPr>
              <p:cNvSpPr/>
              <p:nvPr/>
            </p:nvSpPr>
            <p:spPr>
              <a:xfrm>
                <a:off x="5359400" y="1990406"/>
                <a:ext cx="127000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Repository</a:t>
                </a:r>
              </a:p>
            </p:txBody>
          </p:sp>
        </p:grpSp>
        <p:grpSp>
          <p:nvGrpSpPr>
            <p:cNvPr id="23" name="Group 22">
              <a:extLst>
                <a:ext uri="{FF2B5EF4-FFF2-40B4-BE49-F238E27FC236}">
                  <a16:creationId xmlns:a16="http://schemas.microsoft.com/office/drawing/2014/main" id="{06BFA981-373D-46B7-8760-FF533CC1CE5A}"/>
                </a:ext>
              </a:extLst>
            </p:cNvPr>
            <p:cNvGrpSpPr/>
            <p:nvPr/>
          </p:nvGrpSpPr>
          <p:grpSpPr>
            <a:xfrm>
              <a:off x="4762500" y="3048955"/>
              <a:ext cx="2506980" cy="2008509"/>
              <a:chOff x="744220" y="2933377"/>
              <a:chExt cx="2506980" cy="2008509"/>
            </a:xfrm>
          </p:grpSpPr>
          <p:sp>
            <p:nvSpPr>
              <p:cNvPr id="3" name="Rectangle 2">
                <a:extLst>
                  <a:ext uri="{FF2B5EF4-FFF2-40B4-BE49-F238E27FC236}">
                    <a16:creationId xmlns:a16="http://schemas.microsoft.com/office/drawing/2014/main" id="{7799168A-6E38-4555-89C2-FB81B4010358}"/>
                  </a:ext>
                </a:extLst>
              </p:cNvPr>
              <p:cNvSpPr/>
              <p:nvPr/>
            </p:nvSpPr>
            <p:spPr>
              <a:xfrm>
                <a:off x="744220" y="2933377"/>
                <a:ext cx="2506980" cy="2008509"/>
              </a:xfrm>
              <a:prstGeom prst="rect">
                <a:avLst/>
              </a:prstGeom>
              <a:solidFill>
                <a:schemeClr val="bg1">
                  <a:lumMod val="65000"/>
                </a:schemeClr>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t>Dev workstation</a:t>
                </a:r>
              </a:p>
            </p:txBody>
          </p:sp>
          <p:sp>
            <p:nvSpPr>
              <p:cNvPr id="2" name="Rectangle 1">
                <a:extLst>
                  <a:ext uri="{FF2B5EF4-FFF2-40B4-BE49-F238E27FC236}">
                    <a16:creationId xmlns:a16="http://schemas.microsoft.com/office/drawing/2014/main" id="{E9DC5A43-B25B-4C7B-87EF-5577DE50000F}"/>
                  </a:ext>
                </a:extLst>
              </p:cNvPr>
              <p:cNvSpPr/>
              <p:nvPr/>
            </p:nvSpPr>
            <p:spPr>
              <a:xfrm>
                <a:off x="1362710" y="3303279"/>
                <a:ext cx="127000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Repository</a:t>
                </a:r>
              </a:p>
            </p:txBody>
          </p:sp>
          <p:sp>
            <p:nvSpPr>
              <p:cNvPr id="12" name="Rectangle 11">
                <a:extLst>
                  <a:ext uri="{FF2B5EF4-FFF2-40B4-BE49-F238E27FC236}">
                    <a16:creationId xmlns:a16="http://schemas.microsoft.com/office/drawing/2014/main" id="{6D1CFAB7-99A5-4674-9134-DB3D57E5EF50}"/>
                  </a:ext>
                </a:extLst>
              </p:cNvPr>
              <p:cNvSpPr/>
              <p:nvPr/>
            </p:nvSpPr>
            <p:spPr>
              <a:xfrm>
                <a:off x="1246505" y="4381823"/>
                <a:ext cx="150241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Working copy</a:t>
                </a:r>
              </a:p>
            </p:txBody>
          </p:sp>
          <p:cxnSp>
            <p:nvCxnSpPr>
              <p:cNvPr id="14" name="Straight Arrow Connector 13">
                <a:extLst>
                  <a:ext uri="{FF2B5EF4-FFF2-40B4-BE49-F238E27FC236}">
                    <a16:creationId xmlns:a16="http://schemas.microsoft.com/office/drawing/2014/main" id="{3F3ABE5F-32D3-4A99-8BED-43DF90709B83}"/>
                  </a:ext>
                </a:extLst>
              </p:cNvPr>
              <p:cNvCxnSpPr>
                <a:cxnSpLocks/>
              </p:cNvCxnSpPr>
              <p:nvPr/>
            </p:nvCxnSpPr>
            <p:spPr>
              <a:xfrm>
                <a:off x="2072640" y="3840480"/>
                <a:ext cx="0" cy="457200"/>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D28366-0CC1-4DD3-B158-340E2B1126AA}"/>
                  </a:ext>
                </a:extLst>
              </p:cNvPr>
              <p:cNvCxnSpPr>
                <a:cxnSpLocks/>
              </p:cNvCxnSpPr>
              <p:nvPr/>
            </p:nvCxnSpPr>
            <p:spPr>
              <a:xfrm flipV="1">
                <a:off x="1920240" y="3834462"/>
                <a:ext cx="0" cy="463218"/>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3F32C0-A4A2-4EB3-A74C-AFA7B599D510}"/>
                  </a:ext>
                </a:extLst>
              </p:cNvPr>
              <p:cNvSpPr txBox="1"/>
              <p:nvPr/>
            </p:nvSpPr>
            <p:spPr>
              <a:xfrm>
                <a:off x="943153" y="3881405"/>
                <a:ext cx="900888" cy="369332"/>
              </a:xfrm>
              <a:prstGeom prst="rect">
                <a:avLst/>
              </a:prstGeom>
              <a:noFill/>
            </p:spPr>
            <p:txBody>
              <a:bodyPr wrap="none" rtlCol="0">
                <a:spAutoFit/>
              </a:bodyPr>
              <a:lstStyle/>
              <a:p>
                <a:r>
                  <a:rPr lang="en-GB" dirty="0">
                    <a:solidFill>
                      <a:srgbClr val="FF0000"/>
                    </a:solidFill>
                  </a:rPr>
                  <a:t>commit</a:t>
                </a:r>
              </a:p>
            </p:txBody>
          </p:sp>
          <p:sp>
            <p:nvSpPr>
              <p:cNvPr id="22" name="TextBox 21">
                <a:extLst>
                  <a:ext uri="{FF2B5EF4-FFF2-40B4-BE49-F238E27FC236}">
                    <a16:creationId xmlns:a16="http://schemas.microsoft.com/office/drawing/2014/main" id="{170DEBB2-4704-4336-A681-58318B8AEFF6}"/>
                  </a:ext>
                </a:extLst>
              </p:cNvPr>
              <p:cNvSpPr txBox="1"/>
              <p:nvPr/>
            </p:nvSpPr>
            <p:spPr>
              <a:xfrm>
                <a:off x="2161469" y="3881405"/>
                <a:ext cx="848502" cy="369332"/>
              </a:xfrm>
              <a:prstGeom prst="rect">
                <a:avLst/>
              </a:prstGeom>
              <a:noFill/>
            </p:spPr>
            <p:txBody>
              <a:bodyPr wrap="none" rtlCol="0">
                <a:spAutoFit/>
              </a:bodyPr>
              <a:lstStyle/>
              <a:p>
                <a:r>
                  <a:rPr lang="en-GB" dirty="0">
                    <a:solidFill>
                      <a:srgbClr val="FF0000"/>
                    </a:solidFill>
                  </a:rPr>
                  <a:t>update</a:t>
                </a:r>
              </a:p>
            </p:txBody>
          </p:sp>
        </p:grpSp>
        <p:grpSp>
          <p:nvGrpSpPr>
            <p:cNvPr id="24" name="Group 23">
              <a:extLst>
                <a:ext uri="{FF2B5EF4-FFF2-40B4-BE49-F238E27FC236}">
                  <a16:creationId xmlns:a16="http://schemas.microsoft.com/office/drawing/2014/main" id="{5AA25044-759A-4F8F-85B5-74ED2C3EAC63}"/>
                </a:ext>
              </a:extLst>
            </p:cNvPr>
            <p:cNvGrpSpPr/>
            <p:nvPr/>
          </p:nvGrpSpPr>
          <p:grpSpPr>
            <a:xfrm>
              <a:off x="1341755" y="3048955"/>
              <a:ext cx="2506980" cy="2008509"/>
              <a:chOff x="744220" y="2933377"/>
              <a:chExt cx="2506980" cy="2008509"/>
            </a:xfrm>
          </p:grpSpPr>
          <p:sp>
            <p:nvSpPr>
              <p:cNvPr id="25" name="Rectangle 24">
                <a:extLst>
                  <a:ext uri="{FF2B5EF4-FFF2-40B4-BE49-F238E27FC236}">
                    <a16:creationId xmlns:a16="http://schemas.microsoft.com/office/drawing/2014/main" id="{3C9AC991-C927-4FE4-8538-952DE6C6D78F}"/>
                  </a:ext>
                </a:extLst>
              </p:cNvPr>
              <p:cNvSpPr/>
              <p:nvPr/>
            </p:nvSpPr>
            <p:spPr>
              <a:xfrm>
                <a:off x="744220" y="2933377"/>
                <a:ext cx="2506980" cy="2008509"/>
              </a:xfrm>
              <a:prstGeom prst="rect">
                <a:avLst/>
              </a:prstGeom>
              <a:solidFill>
                <a:schemeClr val="bg1">
                  <a:lumMod val="65000"/>
                </a:schemeClr>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t>Dev workstation</a:t>
                </a:r>
              </a:p>
            </p:txBody>
          </p:sp>
          <p:sp>
            <p:nvSpPr>
              <p:cNvPr id="26" name="Rectangle 25">
                <a:extLst>
                  <a:ext uri="{FF2B5EF4-FFF2-40B4-BE49-F238E27FC236}">
                    <a16:creationId xmlns:a16="http://schemas.microsoft.com/office/drawing/2014/main" id="{7B6E4784-9766-41AC-850A-177C0A2FF670}"/>
                  </a:ext>
                </a:extLst>
              </p:cNvPr>
              <p:cNvSpPr/>
              <p:nvPr/>
            </p:nvSpPr>
            <p:spPr>
              <a:xfrm>
                <a:off x="1362710" y="3303279"/>
                <a:ext cx="127000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Repository</a:t>
                </a:r>
              </a:p>
            </p:txBody>
          </p:sp>
          <p:sp>
            <p:nvSpPr>
              <p:cNvPr id="27" name="Rectangle 26">
                <a:extLst>
                  <a:ext uri="{FF2B5EF4-FFF2-40B4-BE49-F238E27FC236}">
                    <a16:creationId xmlns:a16="http://schemas.microsoft.com/office/drawing/2014/main" id="{B17E43D4-8F42-4552-847F-3F3CBAF83758}"/>
                  </a:ext>
                </a:extLst>
              </p:cNvPr>
              <p:cNvSpPr/>
              <p:nvPr/>
            </p:nvSpPr>
            <p:spPr>
              <a:xfrm>
                <a:off x="1246505" y="4381823"/>
                <a:ext cx="150241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Working copy</a:t>
                </a:r>
              </a:p>
            </p:txBody>
          </p:sp>
          <p:cxnSp>
            <p:nvCxnSpPr>
              <p:cNvPr id="28" name="Straight Arrow Connector 27">
                <a:extLst>
                  <a:ext uri="{FF2B5EF4-FFF2-40B4-BE49-F238E27FC236}">
                    <a16:creationId xmlns:a16="http://schemas.microsoft.com/office/drawing/2014/main" id="{D2DC34C0-C7F1-4260-A255-666A2094E5E2}"/>
                  </a:ext>
                </a:extLst>
              </p:cNvPr>
              <p:cNvCxnSpPr>
                <a:cxnSpLocks/>
              </p:cNvCxnSpPr>
              <p:nvPr/>
            </p:nvCxnSpPr>
            <p:spPr>
              <a:xfrm>
                <a:off x="2072640" y="3840480"/>
                <a:ext cx="0" cy="457200"/>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02D2D4-4A7B-44D3-BBBB-E0C97E2E9E30}"/>
                  </a:ext>
                </a:extLst>
              </p:cNvPr>
              <p:cNvCxnSpPr>
                <a:cxnSpLocks/>
              </p:cNvCxnSpPr>
              <p:nvPr/>
            </p:nvCxnSpPr>
            <p:spPr>
              <a:xfrm flipV="1">
                <a:off x="1920240" y="3834462"/>
                <a:ext cx="0" cy="463218"/>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2E93D2-B6F7-40FF-B0E5-1296F4FFA253}"/>
                  </a:ext>
                </a:extLst>
              </p:cNvPr>
              <p:cNvSpPr txBox="1"/>
              <p:nvPr/>
            </p:nvSpPr>
            <p:spPr>
              <a:xfrm>
                <a:off x="943153" y="3881405"/>
                <a:ext cx="900888" cy="369332"/>
              </a:xfrm>
              <a:prstGeom prst="rect">
                <a:avLst/>
              </a:prstGeom>
              <a:noFill/>
            </p:spPr>
            <p:txBody>
              <a:bodyPr wrap="none" rtlCol="0">
                <a:spAutoFit/>
              </a:bodyPr>
              <a:lstStyle/>
              <a:p>
                <a:r>
                  <a:rPr lang="en-GB" dirty="0">
                    <a:solidFill>
                      <a:srgbClr val="FF0000"/>
                    </a:solidFill>
                  </a:rPr>
                  <a:t>commit</a:t>
                </a:r>
              </a:p>
            </p:txBody>
          </p:sp>
          <p:sp>
            <p:nvSpPr>
              <p:cNvPr id="31" name="TextBox 30">
                <a:extLst>
                  <a:ext uri="{FF2B5EF4-FFF2-40B4-BE49-F238E27FC236}">
                    <a16:creationId xmlns:a16="http://schemas.microsoft.com/office/drawing/2014/main" id="{7761D94E-7343-49A3-96C0-189D8F6D8FA5}"/>
                  </a:ext>
                </a:extLst>
              </p:cNvPr>
              <p:cNvSpPr txBox="1"/>
              <p:nvPr/>
            </p:nvSpPr>
            <p:spPr>
              <a:xfrm>
                <a:off x="2161469" y="3881405"/>
                <a:ext cx="848502" cy="369332"/>
              </a:xfrm>
              <a:prstGeom prst="rect">
                <a:avLst/>
              </a:prstGeom>
              <a:noFill/>
            </p:spPr>
            <p:txBody>
              <a:bodyPr wrap="none" rtlCol="0">
                <a:spAutoFit/>
              </a:bodyPr>
              <a:lstStyle/>
              <a:p>
                <a:r>
                  <a:rPr lang="en-GB" dirty="0">
                    <a:solidFill>
                      <a:srgbClr val="FF0000"/>
                    </a:solidFill>
                  </a:rPr>
                  <a:t>update</a:t>
                </a:r>
              </a:p>
            </p:txBody>
          </p:sp>
        </p:grpSp>
        <p:grpSp>
          <p:nvGrpSpPr>
            <p:cNvPr id="32" name="Group 31">
              <a:extLst>
                <a:ext uri="{FF2B5EF4-FFF2-40B4-BE49-F238E27FC236}">
                  <a16:creationId xmlns:a16="http://schemas.microsoft.com/office/drawing/2014/main" id="{E52F761B-D928-48C1-9C3D-1E79D9C8D4A2}"/>
                </a:ext>
              </a:extLst>
            </p:cNvPr>
            <p:cNvGrpSpPr/>
            <p:nvPr/>
          </p:nvGrpSpPr>
          <p:grpSpPr>
            <a:xfrm>
              <a:off x="8183245" y="3048954"/>
              <a:ext cx="2506980" cy="2008509"/>
              <a:chOff x="744220" y="2933377"/>
              <a:chExt cx="2506980" cy="2008509"/>
            </a:xfrm>
          </p:grpSpPr>
          <p:sp>
            <p:nvSpPr>
              <p:cNvPr id="33" name="Rectangle 32">
                <a:extLst>
                  <a:ext uri="{FF2B5EF4-FFF2-40B4-BE49-F238E27FC236}">
                    <a16:creationId xmlns:a16="http://schemas.microsoft.com/office/drawing/2014/main" id="{FB72F7FE-E064-4D3F-8D95-CD13E007D02E}"/>
                  </a:ext>
                </a:extLst>
              </p:cNvPr>
              <p:cNvSpPr/>
              <p:nvPr/>
            </p:nvSpPr>
            <p:spPr>
              <a:xfrm>
                <a:off x="744220" y="2933377"/>
                <a:ext cx="2506980" cy="2008509"/>
              </a:xfrm>
              <a:prstGeom prst="rect">
                <a:avLst/>
              </a:prstGeom>
              <a:solidFill>
                <a:schemeClr val="bg1">
                  <a:lumMod val="65000"/>
                </a:schemeClr>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a:t>Dev workstation</a:t>
                </a:r>
              </a:p>
            </p:txBody>
          </p:sp>
          <p:sp>
            <p:nvSpPr>
              <p:cNvPr id="34" name="Rectangle 33">
                <a:extLst>
                  <a:ext uri="{FF2B5EF4-FFF2-40B4-BE49-F238E27FC236}">
                    <a16:creationId xmlns:a16="http://schemas.microsoft.com/office/drawing/2014/main" id="{D68C7842-6141-4380-B8FF-D68951BFA5A4}"/>
                  </a:ext>
                </a:extLst>
              </p:cNvPr>
              <p:cNvSpPr/>
              <p:nvPr/>
            </p:nvSpPr>
            <p:spPr>
              <a:xfrm>
                <a:off x="1362710" y="3303279"/>
                <a:ext cx="127000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Repository</a:t>
                </a:r>
              </a:p>
            </p:txBody>
          </p:sp>
          <p:sp>
            <p:nvSpPr>
              <p:cNvPr id="35" name="Rectangle 34">
                <a:extLst>
                  <a:ext uri="{FF2B5EF4-FFF2-40B4-BE49-F238E27FC236}">
                    <a16:creationId xmlns:a16="http://schemas.microsoft.com/office/drawing/2014/main" id="{1EE38607-308D-4EAA-BD3F-6413119DC894}"/>
                  </a:ext>
                </a:extLst>
              </p:cNvPr>
              <p:cNvSpPr/>
              <p:nvPr/>
            </p:nvSpPr>
            <p:spPr>
              <a:xfrm>
                <a:off x="1246505" y="4381823"/>
                <a:ext cx="1502410" cy="447040"/>
              </a:xfrm>
              <a:prstGeom prst="rect">
                <a:avLst/>
              </a:prstGeom>
              <a:solidFill>
                <a:srgbClr val="FE9901"/>
              </a:solidFill>
              <a:ln w="381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Working copy</a:t>
                </a:r>
              </a:p>
            </p:txBody>
          </p:sp>
          <p:cxnSp>
            <p:nvCxnSpPr>
              <p:cNvPr id="36" name="Straight Arrow Connector 35">
                <a:extLst>
                  <a:ext uri="{FF2B5EF4-FFF2-40B4-BE49-F238E27FC236}">
                    <a16:creationId xmlns:a16="http://schemas.microsoft.com/office/drawing/2014/main" id="{2032D02D-13EF-4FCF-A71B-F63437B135C5}"/>
                  </a:ext>
                </a:extLst>
              </p:cNvPr>
              <p:cNvCxnSpPr>
                <a:cxnSpLocks/>
              </p:cNvCxnSpPr>
              <p:nvPr/>
            </p:nvCxnSpPr>
            <p:spPr>
              <a:xfrm>
                <a:off x="2072640" y="3840480"/>
                <a:ext cx="0" cy="457200"/>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D405A3-BC89-4044-B1CF-1BB2B100D779}"/>
                  </a:ext>
                </a:extLst>
              </p:cNvPr>
              <p:cNvCxnSpPr>
                <a:cxnSpLocks/>
              </p:cNvCxnSpPr>
              <p:nvPr/>
            </p:nvCxnSpPr>
            <p:spPr>
              <a:xfrm flipV="1">
                <a:off x="1920240" y="3834462"/>
                <a:ext cx="0" cy="463218"/>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6B46858-5B1A-4E87-9FE6-0CF81C7525F3}"/>
                  </a:ext>
                </a:extLst>
              </p:cNvPr>
              <p:cNvSpPr txBox="1"/>
              <p:nvPr/>
            </p:nvSpPr>
            <p:spPr>
              <a:xfrm>
                <a:off x="943153" y="3881405"/>
                <a:ext cx="900888" cy="369332"/>
              </a:xfrm>
              <a:prstGeom prst="rect">
                <a:avLst/>
              </a:prstGeom>
              <a:noFill/>
            </p:spPr>
            <p:txBody>
              <a:bodyPr wrap="none" rtlCol="0">
                <a:spAutoFit/>
              </a:bodyPr>
              <a:lstStyle/>
              <a:p>
                <a:r>
                  <a:rPr lang="en-GB" dirty="0">
                    <a:solidFill>
                      <a:srgbClr val="FF0000"/>
                    </a:solidFill>
                  </a:rPr>
                  <a:t>commit</a:t>
                </a:r>
              </a:p>
            </p:txBody>
          </p:sp>
          <p:sp>
            <p:nvSpPr>
              <p:cNvPr id="39" name="TextBox 38">
                <a:extLst>
                  <a:ext uri="{FF2B5EF4-FFF2-40B4-BE49-F238E27FC236}">
                    <a16:creationId xmlns:a16="http://schemas.microsoft.com/office/drawing/2014/main" id="{88946746-84E6-4ED7-91F0-727EE5F54CD4}"/>
                  </a:ext>
                </a:extLst>
              </p:cNvPr>
              <p:cNvSpPr txBox="1"/>
              <p:nvPr/>
            </p:nvSpPr>
            <p:spPr>
              <a:xfrm>
                <a:off x="2161469" y="3881405"/>
                <a:ext cx="848502" cy="369332"/>
              </a:xfrm>
              <a:prstGeom prst="rect">
                <a:avLst/>
              </a:prstGeom>
              <a:noFill/>
            </p:spPr>
            <p:txBody>
              <a:bodyPr wrap="none" rtlCol="0">
                <a:spAutoFit/>
              </a:bodyPr>
              <a:lstStyle/>
              <a:p>
                <a:r>
                  <a:rPr lang="en-GB" dirty="0">
                    <a:solidFill>
                      <a:srgbClr val="FF0000"/>
                    </a:solidFill>
                  </a:rPr>
                  <a:t>update</a:t>
                </a:r>
              </a:p>
            </p:txBody>
          </p:sp>
        </p:grpSp>
        <p:cxnSp>
          <p:nvCxnSpPr>
            <p:cNvPr id="40" name="Straight Arrow Connector 39">
              <a:extLst>
                <a:ext uri="{FF2B5EF4-FFF2-40B4-BE49-F238E27FC236}">
                  <a16:creationId xmlns:a16="http://schemas.microsoft.com/office/drawing/2014/main" id="{6FEB81E5-1C46-4BD6-86D6-9D7D818795A3}"/>
                </a:ext>
              </a:extLst>
            </p:cNvPr>
            <p:cNvCxnSpPr>
              <a:cxnSpLocks/>
            </p:cNvCxnSpPr>
            <p:nvPr/>
          </p:nvCxnSpPr>
          <p:spPr>
            <a:xfrm flipV="1">
              <a:off x="3183255" y="2458720"/>
              <a:ext cx="2228622" cy="855024"/>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526511-2080-4B93-ACFC-3AEDE0D71AD7}"/>
                </a:ext>
              </a:extLst>
            </p:cNvPr>
            <p:cNvCxnSpPr>
              <a:cxnSpLocks/>
            </p:cNvCxnSpPr>
            <p:nvPr/>
          </p:nvCxnSpPr>
          <p:spPr>
            <a:xfrm flipH="1">
              <a:off x="3330168" y="2589846"/>
              <a:ext cx="2081709" cy="808041"/>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7F364D2-58BA-49D6-A7DF-D58E10D0D2D5}"/>
                </a:ext>
              </a:extLst>
            </p:cNvPr>
            <p:cNvCxnSpPr>
              <a:cxnSpLocks/>
            </p:cNvCxnSpPr>
            <p:nvPr/>
          </p:nvCxnSpPr>
          <p:spPr>
            <a:xfrm flipH="1" flipV="1">
              <a:off x="6464414" y="2610816"/>
              <a:ext cx="1" cy="754054"/>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007B8-BB04-4666-96A9-E4DEAF5CE8AD}"/>
                </a:ext>
              </a:extLst>
            </p:cNvPr>
            <p:cNvCxnSpPr>
              <a:cxnSpLocks/>
            </p:cNvCxnSpPr>
            <p:nvPr/>
          </p:nvCxnSpPr>
          <p:spPr>
            <a:xfrm flipH="1">
              <a:off x="6604000" y="2643834"/>
              <a:ext cx="1" cy="721036"/>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C47D3A-0E34-4C0E-B611-CD5AA9B6A409}"/>
                </a:ext>
              </a:extLst>
            </p:cNvPr>
            <p:cNvCxnSpPr>
              <a:cxnSpLocks/>
            </p:cNvCxnSpPr>
            <p:nvPr/>
          </p:nvCxnSpPr>
          <p:spPr>
            <a:xfrm flipH="1" flipV="1">
              <a:off x="6814997" y="2610816"/>
              <a:ext cx="1886816" cy="1143170"/>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09E9A35-379E-4C37-AF52-8F03B8D5CE4B}"/>
                </a:ext>
              </a:extLst>
            </p:cNvPr>
            <p:cNvCxnSpPr>
              <a:cxnSpLocks/>
            </p:cNvCxnSpPr>
            <p:nvPr/>
          </p:nvCxnSpPr>
          <p:spPr>
            <a:xfrm>
              <a:off x="6834303" y="2497793"/>
              <a:ext cx="1867509" cy="1144583"/>
            </a:xfrm>
            <a:prstGeom prst="straightConnector1">
              <a:avLst/>
            </a:prstGeom>
            <a:ln w="38100">
              <a:solidFill>
                <a:srgbClr val="CA333B"/>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3B5D1FC-F2B3-4A4F-ADD9-E86F5DEB1ADB}"/>
                </a:ext>
              </a:extLst>
            </p:cNvPr>
            <p:cNvSpPr txBox="1"/>
            <p:nvPr/>
          </p:nvSpPr>
          <p:spPr>
            <a:xfrm>
              <a:off x="3998678" y="2459168"/>
              <a:ext cx="639919" cy="369332"/>
            </a:xfrm>
            <a:prstGeom prst="rect">
              <a:avLst/>
            </a:prstGeom>
            <a:noFill/>
          </p:spPr>
          <p:txBody>
            <a:bodyPr wrap="none" rtlCol="0">
              <a:spAutoFit/>
            </a:bodyPr>
            <a:lstStyle/>
            <a:p>
              <a:r>
                <a:rPr lang="en-GB" dirty="0">
                  <a:solidFill>
                    <a:srgbClr val="FF0000"/>
                  </a:solidFill>
                </a:rPr>
                <a:t>push</a:t>
              </a:r>
            </a:p>
          </p:txBody>
        </p:sp>
        <p:sp>
          <p:nvSpPr>
            <p:cNvPr id="64" name="TextBox 63">
              <a:extLst>
                <a:ext uri="{FF2B5EF4-FFF2-40B4-BE49-F238E27FC236}">
                  <a16:creationId xmlns:a16="http://schemas.microsoft.com/office/drawing/2014/main" id="{A731DACF-07D0-4FDF-9B45-FB615FB24F16}"/>
                </a:ext>
              </a:extLst>
            </p:cNvPr>
            <p:cNvSpPr txBox="1"/>
            <p:nvPr/>
          </p:nvSpPr>
          <p:spPr>
            <a:xfrm>
              <a:off x="4043435" y="3028555"/>
              <a:ext cx="534121" cy="369332"/>
            </a:xfrm>
            <a:prstGeom prst="rect">
              <a:avLst/>
            </a:prstGeom>
            <a:noFill/>
          </p:spPr>
          <p:txBody>
            <a:bodyPr wrap="none" rtlCol="0">
              <a:spAutoFit/>
            </a:bodyPr>
            <a:lstStyle/>
            <a:p>
              <a:r>
                <a:rPr lang="en-GB" dirty="0">
                  <a:solidFill>
                    <a:srgbClr val="FF0000"/>
                  </a:solidFill>
                </a:rPr>
                <a:t>pull</a:t>
              </a:r>
            </a:p>
          </p:txBody>
        </p:sp>
      </p:grpSp>
    </p:spTree>
    <p:extLst>
      <p:ext uri="{BB962C8B-B14F-4D97-AF65-F5344CB8AC3E}">
        <p14:creationId xmlns:p14="http://schemas.microsoft.com/office/powerpoint/2010/main" val="413320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EC0F-B835-409D-9927-BE9E3D9B51CC}"/>
              </a:ext>
            </a:extLst>
          </p:cNvPr>
          <p:cNvSpPr>
            <a:spLocks noGrp="1"/>
          </p:cNvSpPr>
          <p:nvPr>
            <p:ph type="title"/>
          </p:nvPr>
        </p:nvSpPr>
        <p:spPr/>
        <p:txBody>
          <a:bodyPr/>
          <a:lstStyle/>
          <a:p>
            <a:r>
              <a:rPr lang="en-GB" dirty="0"/>
              <a:t>Trunk-based development (scaled)</a:t>
            </a:r>
          </a:p>
        </p:txBody>
      </p:sp>
      <p:pic>
        <p:nvPicPr>
          <p:cNvPr id="9218" name="Picture 2">
            <a:extLst>
              <a:ext uri="{FF2B5EF4-FFF2-40B4-BE49-F238E27FC236}">
                <a16:creationId xmlns:a16="http://schemas.microsoft.com/office/drawing/2014/main" id="{8195C6EC-8B91-4812-89E6-BF4E2AF0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912" y="1411922"/>
            <a:ext cx="8002176" cy="40341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13935D4-E4C7-4BB7-8346-0F9C9EFE858F}"/>
              </a:ext>
            </a:extLst>
          </p:cNvPr>
          <p:cNvSpPr/>
          <p:nvPr/>
        </p:nvSpPr>
        <p:spPr>
          <a:xfrm>
            <a:off x="5730030" y="6604084"/>
            <a:ext cx="6449201" cy="253916"/>
          </a:xfrm>
          <a:prstGeom prst="rect">
            <a:avLst/>
          </a:prstGeom>
        </p:spPr>
        <p:txBody>
          <a:bodyPr wrap="none">
            <a:spAutoFit/>
          </a:bodyPr>
          <a:lstStyle/>
          <a:p>
            <a:pPr algn="ctr"/>
            <a:r>
              <a:rPr lang="en-GB" sz="1050" dirty="0"/>
              <a:t> Image: </a:t>
            </a:r>
            <a:r>
              <a:rPr lang="en-GB" sz="1050" dirty="0">
                <a:hlinkClick r:id="rId3">
                  <a:extLst>
                    <a:ext uri="{A12FA001-AC4F-418D-AE19-62706E023703}">
                      <ahyp:hlinkClr xmlns="" xmlns:ahyp="http://schemas.microsoft.com/office/drawing/2018/hyperlinkcolor" val="tx"/>
                    </a:ext>
                  </a:extLst>
                </a:hlinkClick>
              </a:rPr>
              <a:t>https://trunkbaseddevelopment.com/</a:t>
            </a:r>
            <a:r>
              <a:rPr lang="en-GB" sz="1050" dirty="0"/>
              <a:t> © </a:t>
            </a:r>
            <a:r>
              <a:rPr lang="en-GB" sz="1050" dirty="0">
                <a:hlinkClick r:id="rId4">
                  <a:extLst>
                    <a:ext uri="{A12FA001-AC4F-418D-AE19-62706E023703}">
                      <ahyp:hlinkClr xmlns="" xmlns:ahyp="http://schemas.microsoft.com/office/drawing/2018/hyperlinkcolor" val="tx"/>
                    </a:ext>
                  </a:extLst>
                </a:hlinkClick>
              </a:rPr>
              <a:t>https://github.com/paul-hammant/tbd/blob/master/LICENSE.md</a:t>
            </a:r>
            <a:r>
              <a:rPr lang="en-GB" sz="1050" dirty="0"/>
              <a:t> </a:t>
            </a:r>
          </a:p>
        </p:txBody>
      </p:sp>
    </p:spTree>
    <p:extLst>
      <p:ext uri="{BB962C8B-B14F-4D97-AF65-F5344CB8AC3E}">
        <p14:creationId xmlns:p14="http://schemas.microsoft.com/office/powerpoint/2010/main" val="425384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62C3-59F5-47F3-B3A6-7FF4F3A9C563}"/>
              </a:ext>
            </a:extLst>
          </p:cNvPr>
          <p:cNvSpPr>
            <a:spLocks noGrp="1"/>
          </p:cNvSpPr>
          <p:nvPr>
            <p:ph type="title"/>
          </p:nvPr>
        </p:nvSpPr>
        <p:spPr/>
        <p:txBody>
          <a:bodyPr/>
          <a:lstStyle/>
          <a:p>
            <a:r>
              <a:rPr lang="en-GB" dirty="0"/>
              <a:t>Solution 1.1: Database tooling</a:t>
            </a:r>
          </a:p>
        </p:txBody>
      </p:sp>
      <p:pic>
        <p:nvPicPr>
          <p:cNvPr id="3074" name="Picture 2" descr="Image result for ssdt">
            <a:extLst>
              <a:ext uri="{FF2B5EF4-FFF2-40B4-BE49-F238E27FC236}">
                <a16:creationId xmlns:a16="http://schemas.microsoft.com/office/drawing/2014/main" id="{FB09409E-5B39-4734-AC5E-BAC57A702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1" t="10959" r="19963" b="69047"/>
          <a:stretch/>
        </p:blipFill>
        <p:spPr bwMode="auto">
          <a:xfrm>
            <a:off x="1754040" y="2641487"/>
            <a:ext cx="8683919" cy="157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9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p:txBody>
          <a:bodyPr/>
          <a:lstStyle/>
          <a:p>
            <a:r>
              <a:rPr lang="en-GB" dirty="0"/>
              <a:t>Model-based vs migration-based</a:t>
            </a:r>
          </a:p>
        </p:txBody>
      </p:sp>
      <p:pic>
        <p:nvPicPr>
          <p:cNvPr id="5" name="Picture 4" descr="Screen Clipping">
            <a:extLst>
              <a:ext uri="{FF2B5EF4-FFF2-40B4-BE49-F238E27FC236}">
                <a16:creationId xmlns:a16="http://schemas.microsoft.com/office/drawing/2014/main" id="{BBC7198B-8DDA-48D0-B15C-B0282395CEB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a:stretch/>
        </p:blipFill>
        <p:spPr>
          <a:xfrm>
            <a:off x="752657" y="1690688"/>
            <a:ext cx="3444292" cy="3843696"/>
          </a:xfrm>
          <a:prstGeom prst="rect">
            <a:avLst/>
          </a:prstGeom>
        </p:spPr>
      </p:pic>
      <p:pic>
        <p:nvPicPr>
          <p:cNvPr id="6" name="Picture 5" descr="Screen Clipping">
            <a:extLst>
              <a:ext uri="{FF2B5EF4-FFF2-40B4-BE49-F238E27FC236}">
                <a16:creationId xmlns:a16="http://schemas.microsoft.com/office/drawing/2014/main" id="{38731E68-BE15-4527-9572-AEB56EEC4098}"/>
              </a:ext>
            </a:extLst>
          </p:cNvPr>
          <p:cNvPicPr>
            <a:picLocks noChangeAspect="1"/>
          </p:cNvPicPr>
          <p:nvPr/>
        </p:nvPicPr>
        <p:blipFill rotWithShape="1">
          <a:blip r:embed="rId3">
            <a:extLst>
              <a:ext uri="{28A0092B-C50C-407E-A947-70E740481C1C}">
                <a14:useLocalDpi xmlns:a14="http://schemas.microsoft.com/office/drawing/2010/main" val="0"/>
              </a:ext>
            </a:extLst>
          </a:blip>
          <a:srcRect l="14344" t="30028" r="2169" b="20147"/>
          <a:stretch/>
        </p:blipFill>
        <p:spPr>
          <a:xfrm>
            <a:off x="1656031" y="2654649"/>
            <a:ext cx="3583626" cy="1915774"/>
          </a:xfrm>
          <a:prstGeom prst="rect">
            <a:avLst/>
          </a:prstGeom>
          <a:ln w="28575">
            <a:solidFill>
              <a:schemeClr val="bg1">
                <a:lumMod val="50000"/>
              </a:schemeClr>
            </a:solidFill>
          </a:ln>
        </p:spPr>
      </p:pic>
      <p:pic>
        <p:nvPicPr>
          <p:cNvPr id="7" name="Picture 6" descr="Screen Clipping">
            <a:extLst>
              <a:ext uri="{FF2B5EF4-FFF2-40B4-BE49-F238E27FC236}">
                <a16:creationId xmlns:a16="http://schemas.microsoft.com/office/drawing/2014/main" id="{8A40DF36-CE49-447D-B897-C6E2F6FDEB24}"/>
              </a:ext>
            </a:extLst>
          </p:cNvPr>
          <p:cNvPicPr>
            <a:picLocks noChangeAspect="1"/>
          </p:cNvPicPr>
          <p:nvPr/>
        </p:nvPicPr>
        <p:blipFill rotWithShape="1">
          <a:blip r:embed="rId4">
            <a:extLst>
              <a:ext uri="{28A0092B-C50C-407E-A947-70E740481C1C}">
                <a14:useLocalDpi xmlns:a14="http://schemas.microsoft.com/office/drawing/2010/main" val="0"/>
              </a:ext>
            </a:extLst>
          </a:blip>
          <a:srcRect r="17894"/>
          <a:stretch/>
        </p:blipFill>
        <p:spPr>
          <a:xfrm>
            <a:off x="5881774" y="1873460"/>
            <a:ext cx="5821339" cy="3478152"/>
          </a:xfrm>
          <a:prstGeom prst="rect">
            <a:avLst/>
          </a:prstGeom>
        </p:spPr>
      </p:pic>
    </p:spTree>
    <p:extLst>
      <p:ext uri="{BB962C8B-B14F-4D97-AF65-F5344CB8AC3E}">
        <p14:creationId xmlns:p14="http://schemas.microsoft.com/office/powerpoint/2010/main" val="3229065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a:xfrm>
            <a:off x="1112347" y="365125"/>
            <a:ext cx="4561114" cy="1325563"/>
          </a:xfrm>
        </p:spPr>
        <p:txBody>
          <a:bodyPr/>
          <a:lstStyle/>
          <a:p>
            <a:pPr algn="r"/>
            <a:r>
              <a:rPr lang="en-GB" dirty="0"/>
              <a:t>Model-based</a:t>
            </a:r>
          </a:p>
        </p:txBody>
      </p:sp>
      <p:sp>
        <p:nvSpPr>
          <p:cNvPr id="2" name="Content Placeholder 1">
            <a:extLst>
              <a:ext uri="{FF2B5EF4-FFF2-40B4-BE49-F238E27FC236}">
                <a16:creationId xmlns:a16="http://schemas.microsoft.com/office/drawing/2014/main" id="{66476A87-62EA-4F04-99D2-E50D91D2C232}"/>
              </a:ext>
            </a:extLst>
          </p:cNvPr>
          <p:cNvSpPr>
            <a:spLocks noGrp="1"/>
          </p:cNvSpPr>
          <p:nvPr>
            <p:ph sz="half" idx="1"/>
          </p:nvPr>
        </p:nvSpPr>
        <p:spPr>
          <a:xfrm>
            <a:off x="838200" y="1825625"/>
            <a:ext cx="5181600" cy="3573689"/>
          </a:xfrm>
        </p:spPr>
        <p:txBody>
          <a:bodyPr>
            <a:normAutofit/>
          </a:bodyPr>
          <a:lstStyle/>
          <a:p>
            <a:pPr marL="0" indent="0" algn="r">
              <a:buNone/>
            </a:pPr>
            <a:r>
              <a:rPr lang="en-GB" dirty="0"/>
              <a:t>Easier (less control)</a:t>
            </a:r>
          </a:p>
          <a:p>
            <a:pPr marL="0" indent="0" algn="r">
              <a:buNone/>
            </a:pPr>
            <a:r>
              <a:rPr lang="en-GB" dirty="0"/>
              <a:t>Better for </a:t>
            </a:r>
            <a:r>
              <a:rPr lang="en-GB" dirty="0" err="1"/>
              <a:t>sprocs</a:t>
            </a:r>
            <a:r>
              <a:rPr lang="en-GB" dirty="0"/>
              <a:t>/functions</a:t>
            </a:r>
          </a:p>
          <a:p>
            <a:pPr marL="0" indent="0" algn="r">
              <a:buNone/>
            </a:pPr>
            <a:r>
              <a:rPr lang="en-GB" dirty="0"/>
              <a:t>Better for large/distributed teams</a:t>
            </a:r>
          </a:p>
          <a:p>
            <a:pPr marL="0" indent="0" algn="r">
              <a:buNone/>
            </a:pPr>
            <a:r>
              <a:rPr lang="en-GB" dirty="0"/>
              <a:t>Better for frequent changes</a:t>
            </a:r>
          </a:p>
          <a:p>
            <a:pPr marL="0" indent="0" algn="r">
              <a:buNone/>
            </a:pPr>
            <a:r>
              <a:rPr lang="en-GB" dirty="0"/>
              <a:t>Better for dependency nightmares</a:t>
            </a:r>
          </a:p>
          <a:p>
            <a:pPr marL="0" indent="0" algn="r">
              <a:buNone/>
            </a:pPr>
            <a:r>
              <a:rPr lang="en-GB" dirty="0"/>
              <a:t>Drift: rolled back</a:t>
            </a:r>
          </a:p>
          <a:p>
            <a:pPr marL="0" indent="0" algn="r">
              <a:buNone/>
            </a:pPr>
            <a:r>
              <a:rPr lang="en-GB" dirty="0"/>
              <a:t>Better for development</a:t>
            </a:r>
          </a:p>
          <a:p>
            <a:pPr marL="0" indent="0" algn="r">
              <a:buNone/>
            </a:pPr>
            <a:endParaRPr lang="en-GB" dirty="0"/>
          </a:p>
        </p:txBody>
      </p:sp>
      <p:sp>
        <p:nvSpPr>
          <p:cNvPr id="3" name="Content Placeholder 2">
            <a:extLst>
              <a:ext uri="{FF2B5EF4-FFF2-40B4-BE49-F238E27FC236}">
                <a16:creationId xmlns:a16="http://schemas.microsoft.com/office/drawing/2014/main" id="{AAD44B35-291E-480D-B00D-E952E9B8ADC2}"/>
              </a:ext>
            </a:extLst>
          </p:cNvPr>
          <p:cNvSpPr>
            <a:spLocks noGrp="1"/>
          </p:cNvSpPr>
          <p:nvPr>
            <p:ph sz="half" idx="2"/>
          </p:nvPr>
        </p:nvSpPr>
        <p:spPr>
          <a:xfrm>
            <a:off x="5907314" y="1825625"/>
            <a:ext cx="5446486" cy="3573689"/>
          </a:xfrm>
        </p:spPr>
        <p:txBody>
          <a:bodyPr>
            <a:normAutofit/>
          </a:bodyPr>
          <a:lstStyle/>
          <a:p>
            <a:r>
              <a:rPr lang="en-GB" dirty="0"/>
              <a:t>More control (more responsibility)</a:t>
            </a:r>
          </a:p>
          <a:p>
            <a:r>
              <a:rPr lang="en-GB" dirty="0"/>
              <a:t>Better for data migrations</a:t>
            </a:r>
          </a:p>
          <a:p>
            <a:r>
              <a:rPr lang="en-GB" dirty="0"/>
              <a:t>Better for small teams</a:t>
            </a:r>
          </a:p>
          <a:p>
            <a:r>
              <a:rPr lang="en-GB" dirty="0"/>
              <a:t>Better for infrequent changes</a:t>
            </a:r>
          </a:p>
          <a:p>
            <a:r>
              <a:rPr lang="en-GB" dirty="0"/>
              <a:t>Better for simple data stores</a:t>
            </a:r>
          </a:p>
          <a:p>
            <a:r>
              <a:rPr lang="en-GB" dirty="0"/>
              <a:t>Drift: ignored</a:t>
            </a:r>
          </a:p>
          <a:p>
            <a:r>
              <a:rPr lang="en-GB" dirty="0"/>
              <a:t>Better for automation</a:t>
            </a:r>
          </a:p>
          <a:p>
            <a:endParaRPr lang="en-GB" dirty="0"/>
          </a:p>
        </p:txBody>
      </p:sp>
      <p:sp>
        <p:nvSpPr>
          <p:cNvPr id="9" name="Title 3">
            <a:extLst>
              <a:ext uri="{FF2B5EF4-FFF2-40B4-BE49-F238E27FC236}">
                <a16:creationId xmlns:a16="http://schemas.microsoft.com/office/drawing/2014/main" id="{1AD0C806-B887-4915-916E-5A31CE8E1304}"/>
              </a:ext>
            </a:extLst>
          </p:cNvPr>
          <p:cNvSpPr txBox="1">
            <a:spLocks/>
          </p:cNvSpPr>
          <p:nvPr/>
        </p:nvSpPr>
        <p:spPr>
          <a:xfrm>
            <a:off x="5871027" y="365125"/>
            <a:ext cx="54464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FE9901"/>
                </a:solidFill>
                <a:latin typeface="Raleway" panose="020B0503030101060003" pitchFamily="34" charset="0"/>
                <a:ea typeface="+mj-ea"/>
                <a:cs typeface="+mj-cs"/>
              </a:defRPr>
            </a:lvl1pPr>
          </a:lstStyle>
          <a:p>
            <a:pPr marL="571500" indent="-571500">
              <a:buFont typeface="Arial" panose="020B0604020202020204" pitchFamily="34" charset="0"/>
              <a:buChar char="•"/>
            </a:pPr>
            <a:r>
              <a:rPr lang="en-GB" dirty="0"/>
              <a:t>Migration-based</a:t>
            </a:r>
          </a:p>
        </p:txBody>
      </p:sp>
    </p:spTree>
    <p:extLst>
      <p:ext uri="{BB962C8B-B14F-4D97-AF65-F5344CB8AC3E}">
        <p14:creationId xmlns:p14="http://schemas.microsoft.com/office/powerpoint/2010/main" val="177608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C811B-3ABC-45F6-B388-8831831BE258}"/>
              </a:ext>
            </a:extLst>
          </p:cNvPr>
          <p:cNvSpPr>
            <a:spLocks noGrp="1"/>
          </p:cNvSpPr>
          <p:nvPr>
            <p:ph type="title"/>
          </p:nvPr>
        </p:nvSpPr>
        <p:spPr/>
        <p:txBody>
          <a:bodyPr/>
          <a:lstStyle/>
          <a:p>
            <a:r>
              <a:rPr lang="en-GB" dirty="0"/>
              <a:t>SQL Server Data Tools (SSDT)</a:t>
            </a:r>
            <a:br>
              <a:rPr lang="en-GB" dirty="0"/>
            </a:br>
            <a:r>
              <a:rPr lang="en-GB" sz="2800" i="1" dirty="0">
                <a:solidFill>
                  <a:schemeClr val="tx1"/>
                </a:solidFill>
              </a:rPr>
              <a:t>(Model-based)</a:t>
            </a:r>
            <a:endParaRPr lang="en-GB" i="1" dirty="0">
              <a:solidFill>
                <a:schemeClr val="tx1"/>
              </a:solidFill>
            </a:endParaRPr>
          </a:p>
        </p:txBody>
      </p:sp>
      <p:pic>
        <p:nvPicPr>
          <p:cNvPr id="4098" name="Picture 2" descr="SQL Server Data Tools screenshot">
            <a:extLst>
              <a:ext uri="{FF2B5EF4-FFF2-40B4-BE49-F238E27FC236}">
                <a16:creationId xmlns:a16="http://schemas.microsoft.com/office/drawing/2014/main" id="{C856AC19-D463-4300-8F0E-EE17B383C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509712"/>
            <a:ext cx="5715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9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4EF-F04C-4542-87F5-BE31F6F281AB}"/>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A79C1845-2840-4577-9425-DA5D90BFDA7C}"/>
              </a:ext>
            </a:extLst>
          </p:cNvPr>
          <p:cNvSpPr>
            <a:spLocks noGrp="1"/>
          </p:cNvSpPr>
          <p:nvPr>
            <p:ph idx="1"/>
          </p:nvPr>
        </p:nvSpPr>
        <p:spPr/>
        <p:txBody>
          <a:bodyPr vert="horz" lIns="91440" tIns="45720" rIns="91440" bIns="45720" rtlCol="0" anchor="t">
            <a:normAutofit/>
          </a:bodyPr>
          <a:lstStyle/>
          <a:p>
            <a:pPr marL="0" indent="0">
              <a:buNone/>
            </a:pPr>
            <a:r>
              <a:rPr lang="en-GB" dirty="0"/>
              <a:t>Git clone f5</a:t>
            </a:r>
          </a:p>
          <a:p>
            <a:r>
              <a:rPr lang="en-GB" dirty="0">
                <a:highlight>
                  <a:srgbClr val="CA333B"/>
                </a:highlight>
              </a:rPr>
              <a:t>Publish an SSDT Database Project</a:t>
            </a:r>
          </a:p>
        </p:txBody>
      </p:sp>
      <p:pic>
        <p:nvPicPr>
          <p:cNvPr id="8" name="Picture 8" descr="Scan me for the demos">
            <a:extLst>
              <a:ext uri="{FF2B5EF4-FFF2-40B4-BE49-F238E27FC236}">
                <a16:creationId xmlns:a16="http://schemas.microsoft.com/office/drawing/2014/main" id="{8387A773-D1F6-48CB-89BA-BDD1DFAF7BC8}"/>
              </a:ext>
            </a:extLst>
          </p:cNvPr>
          <p:cNvPicPr>
            <a:picLocks noChangeAspect="1"/>
          </p:cNvPicPr>
          <p:nvPr/>
        </p:nvPicPr>
        <p:blipFill>
          <a:blip r:embed="rId2"/>
          <a:stretch>
            <a:fillRect/>
          </a:stretch>
        </p:blipFill>
        <p:spPr>
          <a:xfrm>
            <a:off x="9356911" y="2246118"/>
            <a:ext cx="1905000" cy="1905000"/>
          </a:xfrm>
          <a:prstGeom prst="rect">
            <a:avLst/>
          </a:prstGeom>
        </p:spPr>
      </p:pic>
      <p:sp>
        <p:nvSpPr>
          <p:cNvPr id="12" name="TextBox 11">
            <a:extLst>
              <a:ext uri="{FF2B5EF4-FFF2-40B4-BE49-F238E27FC236}">
                <a16:creationId xmlns:a16="http://schemas.microsoft.com/office/drawing/2014/main" id="{13F0FE81-4911-4E78-831A-82B9FD8E2311}"/>
              </a:ext>
            </a:extLst>
          </p:cNvPr>
          <p:cNvSpPr txBox="1"/>
          <p:nvPr/>
        </p:nvSpPr>
        <p:spPr>
          <a:xfrm>
            <a:off x="5010150" y="34861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3" name="TextBox 12">
            <a:extLst>
              <a:ext uri="{FF2B5EF4-FFF2-40B4-BE49-F238E27FC236}">
                <a16:creationId xmlns:a16="http://schemas.microsoft.com/office/drawing/2014/main" id="{6EE6D608-049C-4E6F-BA66-3AEC9E759D64}"/>
              </a:ext>
            </a:extLst>
          </p:cNvPr>
          <p:cNvSpPr txBox="1"/>
          <p:nvPr/>
        </p:nvSpPr>
        <p:spPr>
          <a:xfrm>
            <a:off x="9357796"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r>
              <a:rPr lang="en-US" sz="2400" dirty="0"/>
              <a:t/>
            </a:r>
            <a:br>
              <a:rPr lang="en-US" sz="2400" dirty="0"/>
            </a:br>
            <a:r>
              <a:rPr lang="en-US" sz="2400" dirty="0">
                <a:solidFill>
                  <a:schemeClr val="bg1"/>
                </a:solidFill>
              </a:rPr>
              <a:t>the demos</a:t>
            </a:r>
            <a:endParaRPr lang="en-US"/>
          </a:p>
        </p:txBody>
      </p:sp>
      <p:sp>
        <p:nvSpPr>
          <p:cNvPr id="5" name="Rectangle 4"/>
          <p:cNvSpPr/>
          <p:nvPr/>
        </p:nvSpPr>
        <p:spPr>
          <a:xfrm>
            <a:off x="1721225" y="5581291"/>
            <a:ext cx="9004150" cy="1118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3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fontScale="90000"/>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Oh, The Places You’ll Go!</a:t>
            </a:r>
            <a:br>
              <a:rPr lang="en-GB" sz="2800" dirty="0"/>
            </a:br>
            <a:r>
              <a:rPr lang="en-GB" sz="2800" dirty="0"/>
              <a:t>Dr </a:t>
            </a:r>
            <a:r>
              <a:rPr lang="en-GB" sz="2800" dirty="0" err="1"/>
              <a:t>Suess</a:t>
            </a:r>
            <a:endParaRPr lang="en-GB" sz="2800" dirty="0"/>
          </a:p>
          <a:p>
            <a:r>
              <a:rPr lang="en-GB" sz="2800" dirty="0"/>
              <a:t>The Waiting Place</a:t>
            </a:r>
          </a:p>
        </p:txBody>
      </p:sp>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2">
                  <a:extLst>
                    <a:ext uri="{A12FA001-AC4F-418D-AE19-62706E023703}">
                      <ahyp:hlinkClr xmlns="" xmlns:ahyp="http://schemas.microsoft.com/office/drawing/2018/hyperlinkcolor" val="tx"/>
                    </a:ext>
                  </a:extLst>
                </a:hlinkClick>
              </a:rPr>
              <a:t>www.amazon.com/dp/B077BM1M6J</a:t>
            </a:r>
            <a:endParaRPr lang="en-GB" sz="2000" dirty="0">
              <a:solidFill>
                <a:srgbClr val="FE9901"/>
              </a:solidFill>
            </a:endParaRPr>
          </a:p>
        </p:txBody>
      </p:sp>
      <p:pic>
        <p:nvPicPr>
          <p:cNvPr id="9" name="Picture 2" descr="Image result for oh the places you'll go">
            <a:extLst>
              <a:ext uri="{FF2B5EF4-FFF2-40B4-BE49-F238E27FC236}">
                <a16:creationId xmlns:a16="http://schemas.microsoft.com/office/drawing/2014/main" id="{12D1D05F-2350-4C73-AFB6-C8D0B9E0442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09731" y="581024"/>
            <a:ext cx="3153094" cy="42767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62C45195-A009-48C8-965B-59B1B3596171}"/>
              </a:ext>
            </a:extLst>
          </p:cNvPr>
          <p:cNvPicPr>
            <a:picLocks noChangeAspect="1"/>
          </p:cNvPicPr>
          <p:nvPr/>
        </p:nvPicPr>
        <p:blipFill rotWithShape="1">
          <a:blip r:embed="rId4">
            <a:extLst>
              <a:ext uri="{28A0092B-C50C-407E-A947-70E740481C1C}">
                <a14:useLocalDpi xmlns:a14="http://schemas.microsoft.com/office/drawing/2010/main" val="0"/>
              </a:ext>
            </a:extLst>
          </a:blip>
          <a:srcRect l="8815" t="8815" r="8815" b="8815"/>
          <a:stretch/>
        </p:blipFill>
        <p:spPr>
          <a:xfrm>
            <a:off x="8600529" y="2106066"/>
            <a:ext cx="2751681" cy="2751681"/>
          </a:xfrm>
          <a:prstGeom prst="rect">
            <a:avLst/>
          </a:prstGeom>
        </p:spPr>
      </p:pic>
    </p:spTree>
    <p:extLst>
      <p:ext uri="{BB962C8B-B14F-4D97-AF65-F5344CB8AC3E}">
        <p14:creationId xmlns:p14="http://schemas.microsoft.com/office/powerpoint/2010/main" val="408239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3F39-3E49-43C7-AFBA-1860FC2AB0C0}"/>
              </a:ext>
            </a:extLst>
          </p:cNvPr>
          <p:cNvSpPr>
            <a:spLocks noGrp="1"/>
          </p:cNvSpPr>
          <p:nvPr>
            <p:ph type="title"/>
          </p:nvPr>
        </p:nvSpPr>
        <p:spPr/>
        <p:txBody>
          <a:bodyPr/>
          <a:lstStyle/>
          <a:p>
            <a:r>
              <a:rPr lang="en-GB" dirty="0"/>
              <a:t>Everyone is just waiting!</a:t>
            </a:r>
          </a:p>
        </p:txBody>
      </p:sp>
      <p:pic>
        <p:nvPicPr>
          <p:cNvPr id="5122" name="Picture 2" descr="Image result for the waiting place dr seuss">
            <a:extLst>
              <a:ext uri="{FF2B5EF4-FFF2-40B4-BE49-F238E27FC236}">
                <a16:creationId xmlns:a16="http://schemas.microsoft.com/office/drawing/2014/main" id="{202CBD2F-A6AA-43D4-98C0-61EA9FBE6454}"/>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5324" b="5324"/>
          <a:stretch/>
        </p:blipFill>
        <p:spPr bwMode="auto">
          <a:xfrm>
            <a:off x="3294742" y="1690688"/>
            <a:ext cx="5602516" cy="37544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E69C97-36F4-4B76-B3ED-894B644C2DB0}"/>
              </a:ext>
            </a:extLst>
          </p:cNvPr>
          <p:cNvSpPr/>
          <p:nvPr/>
        </p:nvSpPr>
        <p:spPr>
          <a:xfrm>
            <a:off x="8714852" y="6604084"/>
            <a:ext cx="3472425" cy="253916"/>
          </a:xfrm>
          <a:prstGeom prst="rect">
            <a:avLst/>
          </a:prstGeom>
        </p:spPr>
        <p:txBody>
          <a:bodyPr wrap="none">
            <a:spAutoFit/>
          </a:bodyPr>
          <a:lstStyle/>
          <a:p>
            <a:pPr algn="ctr"/>
            <a:r>
              <a:rPr lang="en-GB" sz="1050" dirty="0">
                <a:solidFill>
                  <a:schemeClr val="bg1"/>
                </a:solidFill>
              </a:rPr>
              <a:t> Image: The Waiting Place, Oh the places you’ll go!, Dr </a:t>
            </a:r>
            <a:r>
              <a:rPr lang="en-GB" sz="1050" dirty="0" err="1">
                <a:solidFill>
                  <a:schemeClr val="bg1"/>
                </a:solidFill>
              </a:rPr>
              <a:t>Suess</a:t>
            </a:r>
            <a:endParaRPr lang="en-GB" sz="1050" i="0" dirty="0">
              <a:solidFill>
                <a:srgbClr val="FFFFFF"/>
              </a:solidFill>
              <a:effectLst/>
            </a:endParaRPr>
          </a:p>
        </p:txBody>
      </p:sp>
    </p:spTree>
    <p:extLst>
      <p:ext uri="{BB962C8B-B14F-4D97-AF65-F5344CB8AC3E}">
        <p14:creationId xmlns:p14="http://schemas.microsoft.com/office/powerpoint/2010/main" val="123671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1DA6-E60E-4709-88DC-F75A8DD8921C}"/>
              </a:ext>
            </a:extLst>
          </p:cNvPr>
          <p:cNvSpPr>
            <a:spLocks noGrp="1"/>
          </p:cNvSpPr>
          <p:nvPr>
            <p:ph type="ctrTitle"/>
          </p:nvPr>
        </p:nvSpPr>
        <p:spPr>
          <a:xfrm>
            <a:off x="1523999" y="3556144"/>
            <a:ext cx="9144000" cy="1370262"/>
          </a:xfrm>
        </p:spPr>
        <p:txBody>
          <a:bodyPr>
            <a:normAutofit fontScale="90000"/>
          </a:bodyPr>
          <a:lstStyle/>
          <a:p>
            <a:r>
              <a:rPr lang="en-GB" sz="5300" dirty="0"/>
              <a:t>Solving the Dev DB Problem</a:t>
            </a:r>
            <a:r>
              <a:rPr lang="en-GB" dirty="0"/>
              <a:t/>
            </a:r>
            <a:br>
              <a:rPr lang="en-GB" dirty="0"/>
            </a:br>
            <a:r>
              <a:rPr lang="en-GB" sz="3200" dirty="0">
                <a:solidFill>
                  <a:srgbClr val="CA333B"/>
                </a:solidFill>
              </a:rPr>
              <a:t>with GitHub, Docker and </a:t>
            </a:r>
            <a:r>
              <a:rPr lang="en-GB" sz="3200" dirty="0" err="1">
                <a:solidFill>
                  <a:srgbClr val="CA333B"/>
                </a:solidFill>
              </a:rPr>
              <a:t>dbaClone</a:t>
            </a:r>
            <a:endParaRPr lang="en-GB" dirty="0">
              <a:solidFill>
                <a:srgbClr val="CA333B"/>
              </a:solidFill>
            </a:endParaRPr>
          </a:p>
        </p:txBody>
      </p:sp>
      <p:sp>
        <p:nvSpPr>
          <p:cNvPr id="3" name="Subtitle 2">
            <a:extLst>
              <a:ext uri="{FF2B5EF4-FFF2-40B4-BE49-F238E27FC236}">
                <a16:creationId xmlns:a16="http://schemas.microsoft.com/office/drawing/2014/main" id="{9A9ADD56-EE1D-4CF4-AAC5-7FF76CAFA1E4}"/>
              </a:ext>
            </a:extLst>
          </p:cNvPr>
          <p:cNvSpPr>
            <a:spLocks noGrp="1"/>
          </p:cNvSpPr>
          <p:nvPr>
            <p:ph type="subTitle" idx="1"/>
          </p:nvPr>
        </p:nvSpPr>
        <p:spPr>
          <a:xfrm>
            <a:off x="1524000" y="5100063"/>
            <a:ext cx="9144000" cy="381000"/>
          </a:xfrm>
        </p:spPr>
        <p:txBody>
          <a:bodyPr>
            <a:normAutofit fontScale="92500" lnSpcReduction="10000"/>
          </a:bodyPr>
          <a:lstStyle/>
          <a:p>
            <a:r>
              <a:rPr lang="en-GB" dirty="0">
                <a:solidFill>
                  <a:srgbClr val="FE9901"/>
                </a:solidFill>
              </a:rPr>
              <a:t>Alex Yates </a:t>
            </a:r>
            <a:r>
              <a:rPr lang="en-GB" dirty="0"/>
              <a:t>and </a:t>
            </a:r>
            <a:r>
              <a:rPr lang="en-GB" dirty="0">
                <a:solidFill>
                  <a:srgbClr val="CA333B"/>
                </a:solidFill>
              </a:rPr>
              <a:t>Sander </a:t>
            </a:r>
            <a:r>
              <a:rPr lang="en-GB" dirty="0" err="1">
                <a:solidFill>
                  <a:srgbClr val="CA333B"/>
                </a:solidFill>
              </a:rPr>
              <a:t>Stad</a:t>
            </a:r>
            <a:endParaRPr lang="en-GB" dirty="0">
              <a:solidFill>
                <a:srgbClr val="CA333B"/>
              </a:solidFill>
            </a:endParaRPr>
          </a:p>
        </p:txBody>
      </p:sp>
      <p:sp>
        <p:nvSpPr>
          <p:cNvPr id="9" name="TextBox 8">
            <a:extLst>
              <a:ext uri="{FF2B5EF4-FFF2-40B4-BE49-F238E27FC236}">
                <a16:creationId xmlns:a16="http://schemas.microsoft.com/office/drawing/2014/main" id="{9D4ED64C-A31D-4CFA-B531-9836BEF817D1}"/>
              </a:ext>
            </a:extLst>
          </p:cNvPr>
          <p:cNvSpPr txBox="1"/>
          <p:nvPr/>
        </p:nvSpPr>
        <p:spPr>
          <a:xfrm>
            <a:off x="2557545" y="993532"/>
            <a:ext cx="7076907" cy="2308324"/>
          </a:xfrm>
          <a:prstGeom prst="rect">
            <a:avLst/>
          </a:prstGeom>
          <a:noFill/>
        </p:spPr>
        <p:txBody>
          <a:bodyPr wrap="square" rtlCol="0">
            <a:spAutoFit/>
          </a:bodyPr>
          <a:lstStyle/>
          <a:p>
            <a:pPr algn="ctr"/>
            <a:r>
              <a:rPr lang="en-GB" sz="2400" i="1" dirty="0">
                <a:solidFill>
                  <a:schemeClr val="bg1"/>
                </a:solidFill>
              </a:rPr>
              <a:t>DevOps promotes self-service access to usable, prod-like environments – but data folks are often stuck on shared, inconsistent “Wild West” dev databases.</a:t>
            </a:r>
          </a:p>
          <a:p>
            <a:pPr algn="ctr"/>
            <a:endParaRPr lang="en-GB" sz="2400" i="1" dirty="0">
              <a:solidFill>
                <a:schemeClr val="bg1"/>
              </a:solidFill>
            </a:endParaRPr>
          </a:p>
          <a:p>
            <a:pPr algn="ctr"/>
            <a:r>
              <a:rPr lang="en-GB" sz="2400" i="1" dirty="0">
                <a:solidFill>
                  <a:schemeClr val="bg1"/>
                </a:solidFill>
              </a:rPr>
              <a:t>Screw that! Use GitHub, Docker and </a:t>
            </a:r>
            <a:r>
              <a:rPr lang="en-GB" sz="2400" i="1" dirty="0" err="1">
                <a:solidFill>
                  <a:schemeClr val="bg1"/>
                </a:solidFill>
              </a:rPr>
              <a:t>dbaclone</a:t>
            </a:r>
            <a:r>
              <a:rPr lang="en-GB" sz="2400" i="1" dirty="0">
                <a:solidFill>
                  <a:schemeClr val="bg1"/>
                </a:solidFill>
              </a:rPr>
              <a:t> to break free and write and test your code effectively!</a:t>
            </a:r>
          </a:p>
        </p:txBody>
      </p:sp>
    </p:spTree>
    <p:extLst>
      <p:ext uri="{BB962C8B-B14F-4D97-AF65-F5344CB8AC3E}">
        <p14:creationId xmlns:p14="http://schemas.microsoft.com/office/powerpoint/2010/main" val="2529321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75C4-AECE-4280-B41A-F33E385E17C6}"/>
              </a:ext>
            </a:extLst>
          </p:cNvPr>
          <p:cNvSpPr>
            <a:spLocks noGrp="1"/>
          </p:cNvSpPr>
          <p:nvPr>
            <p:ph type="title"/>
          </p:nvPr>
        </p:nvSpPr>
        <p:spPr/>
        <p:txBody>
          <a:bodyPr/>
          <a:lstStyle/>
          <a:p>
            <a:r>
              <a:rPr lang="en-GB" dirty="0"/>
              <a:t>Lean, Value Streams and Constraints</a:t>
            </a:r>
          </a:p>
        </p:txBody>
      </p:sp>
      <p:sp>
        <p:nvSpPr>
          <p:cNvPr id="6" name="Rectangle 5">
            <a:extLst>
              <a:ext uri="{FF2B5EF4-FFF2-40B4-BE49-F238E27FC236}">
                <a16:creationId xmlns:a16="http://schemas.microsoft.com/office/drawing/2014/main" id="{1EF56F9C-8915-468F-ACD2-D91AABC52CA7}"/>
              </a:ext>
            </a:extLst>
          </p:cNvPr>
          <p:cNvSpPr/>
          <p:nvPr/>
        </p:nvSpPr>
        <p:spPr>
          <a:xfrm>
            <a:off x="3745592" y="1874728"/>
            <a:ext cx="7608208" cy="3046988"/>
          </a:xfrm>
          <a:prstGeom prst="rect">
            <a:avLst/>
          </a:prstGeom>
        </p:spPr>
        <p:txBody>
          <a:bodyPr wrap="square">
            <a:spAutoFit/>
          </a:bodyPr>
          <a:lstStyle/>
          <a:p>
            <a:pPr algn="ctr"/>
            <a:r>
              <a:rPr lang="en-GB" sz="4800" dirty="0">
                <a:solidFill>
                  <a:srgbClr val="52565A"/>
                </a:solidFill>
                <a:latin typeface="Ink Free" panose="03080402000500000000" pitchFamily="66" charset="0"/>
              </a:rPr>
              <a:t>“Any improvement not at the constraint is an illusion”</a:t>
            </a:r>
          </a:p>
          <a:p>
            <a:pPr algn="ctr"/>
            <a:r>
              <a:rPr lang="en-GB" sz="4800" b="1" dirty="0">
                <a:solidFill>
                  <a:srgbClr val="52565A"/>
                </a:solidFill>
                <a:latin typeface="Ink Free" panose="03080402000500000000" pitchFamily="66" charset="0"/>
              </a:rPr>
              <a:t>Eliyahu M. Goldratt</a:t>
            </a:r>
          </a:p>
          <a:p>
            <a:pPr algn="ctr"/>
            <a:endParaRPr lang="en-GB" sz="4800" dirty="0">
              <a:solidFill>
                <a:srgbClr val="52565A"/>
              </a:solidFill>
              <a:latin typeface="arial" panose="020B0604020202020204" pitchFamily="34" charset="0"/>
            </a:endParaRPr>
          </a:p>
        </p:txBody>
      </p:sp>
      <p:pic>
        <p:nvPicPr>
          <p:cNvPr id="8194" name="Picture 2" descr="Image result for eli goldratt">
            <a:extLst>
              <a:ext uri="{FF2B5EF4-FFF2-40B4-BE49-F238E27FC236}">
                <a16:creationId xmlns:a16="http://schemas.microsoft.com/office/drawing/2014/main" id="{C92222E4-C0E0-4E99-9F09-75312B0E8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2907394" cy="381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957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BD4F-5467-4BBD-BDDD-1F81046A6777}"/>
              </a:ext>
            </a:extLst>
          </p:cNvPr>
          <p:cNvSpPr>
            <a:spLocks noGrp="1"/>
          </p:cNvSpPr>
          <p:nvPr>
            <p:ph type="title"/>
          </p:nvPr>
        </p:nvSpPr>
        <p:spPr/>
        <p:txBody>
          <a:bodyPr/>
          <a:lstStyle/>
          <a:p>
            <a:r>
              <a:rPr lang="en-GB" dirty="0"/>
              <a:t>Lean, Value Streams and Constraints</a:t>
            </a:r>
          </a:p>
        </p:txBody>
      </p:sp>
      <p:pic>
        <p:nvPicPr>
          <p:cNvPr id="4" name="Picture 4" descr="Image result for gene kim image">
            <a:extLst>
              <a:ext uri="{FF2B5EF4-FFF2-40B4-BE49-F238E27FC236}">
                <a16:creationId xmlns:a16="http://schemas.microsoft.com/office/drawing/2014/main" id="{D253547A-73C5-49E9-AAFF-5877E1BAE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3" r="2208"/>
          <a:stretch/>
        </p:blipFill>
        <p:spPr bwMode="auto">
          <a:xfrm>
            <a:off x="8446408" y="1706918"/>
            <a:ext cx="2907394" cy="38065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577C73-1CA1-4A69-92ED-22FA5324A13E}"/>
              </a:ext>
            </a:extLst>
          </p:cNvPr>
          <p:cNvSpPr/>
          <p:nvPr/>
        </p:nvSpPr>
        <p:spPr>
          <a:xfrm>
            <a:off x="838198" y="1478443"/>
            <a:ext cx="7330442" cy="2308324"/>
          </a:xfrm>
          <a:prstGeom prst="rect">
            <a:avLst/>
          </a:prstGeom>
        </p:spPr>
        <p:txBody>
          <a:bodyPr wrap="square">
            <a:spAutoFit/>
          </a:bodyPr>
          <a:lstStyle/>
          <a:p>
            <a:pPr algn="ctr"/>
            <a:r>
              <a:rPr lang="en-GB" sz="2400" dirty="0">
                <a:solidFill>
                  <a:srgbClr val="52565A"/>
                </a:solidFill>
                <a:latin typeface="Ink Free" panose="03080402000500000000" pitchFamily="66" charset="0"/>
              </a:rPr>
              <a:t>“What I find so amazing, is that as an organization goes from code deployment lead times that are measured in months, maybe even in quarters, down to minutes, the constraint moves in some pretty predictable ways:”</a:t>
            </a:r>
          </a:p>
          <a:p>
            <a:r>
              <a:rPr lang="en-GB" sz="2400" dirty="0">
                <a:solidFill>
                  <a:srgbClr val="52565A"/>
                </a:solidFill>
                <a:latin typeface="arial" panose="020B0604020202020204" pitchFamily="34" charset="0"/>
              </a:rPr>
              <a:t>		</a:t>
            </a:r>
            <a:r>
              <a:rPr lang="en-GB" sz="2400" b="1" dirty="0">
                <a:solidFill>
                  <a:srgbClr val="52565A"/>
                </a:solidFill>
                <a:latin typeface="Ink Free" panose="03080402000500000000" pitchFamily="66" charset="0"/>
              </a:rPr>
              <a:t>Gene Kim</a:t>
            </a:r>
          </a:p>
        </p:txBody>
      </p:sp>
      <p:sp>
        <p:nvSpPr>
          <p:cNvPr id="6" name="Rectangle 5">
            <a:extLst>
              <a:ext uri="{FF2B5EF4-FFF2-40B4-BE49-F238E27FC236}">
                <a16:creationId xmlns:a16="http://schemas.microsoft.com/office/drawing/2014/main" id="{EC7EDDD9-944F-4E9A-85B2-4995109D3B6B}"/>
              </a:ext>
            </a:extLst>
          </p:cNvPr>
          <p:cNvSpPr/>
          <p:nvPr/>
        </p:nvSpPr>
        <p:spPr>
          <a:xfrm>
            <a:off x="4417966" y="3429000"/>
            <a:ext cx="4292602" cy="1938992"/>
          </a:xfrm>
          <a:prstGeom prst="rect">
            <a:avLst/>
          </a:prstGeom>
        </p:spPr>
        <p:txBody>
          <a:bodyPr wrap="square">
            <a:spAutoFit/>
          </a:bodyPr>
          <a:lstStyle/>
          <a:p>
            <a:pPr marL="457200" indent="-457200">
              <a:buAutoNum type="arabicPeriod"/>
            </a:pPr>
            <a:r>
              <a:rPr lang="en-GB" sz="2400" b="1" dirty="0">
                <a:solidFill>
                  <a:srgbClr val="52565A"/>
                </a:solidFill>
                <a:latin typeface="Ink Free" panose="03080402000500000000" pitchFamily="66" charset="0"/>
              </a:rPr>
              <a:t>Environment creation</a:t>
            </a:r>
          </a:p>
          <a:p>
            <a:pPr marL="457200" indent="-457200">
              <a:buAutoNum type="arabicPeriod"/>
            </a:pPr>
            <a:r>
              <a:rPr lang="en-GB" sz="2400" dirty="0">
                <a:solidFill>
                  <a:srgbClr val="52565A"/>
                </a:solidFill>
                <a:latin typeface="Ink Free" panose="03080402000500000000" pitchFamily="66" charset="0"/>
              </a:rPr>
              <a:t>Code deployment</a:t>
            </a:r>
          </a:p>
          <a:p>
            <a:pPr marL="457200" indent="-457200">
              <a:buAutoNum type="arabicPeriod"/>
            </a:pPr>
            <a:r>
              <a:rPr lang="en-GB" sz="2400" dirty="0">
                <a:solidFill>
                  <a:srgbClr val="52565A"/>
                </a:solidFill>
                <a:latin typeface="Ink Free" panose="03080402000500000000" pitchFamily="66" charset="0"/>
              </a:rPr>
              <a:t>Testing</a:t>
            </a:r>
          </a:p>
          <a:p>
            <a:pPr marL="457200" indent="-457200">
              <a:buAutoNum type="arabicPeriod"/>
            </a:pPr>
            <a:r>
              <a:rPr lang="en-GB" sz="2400" dirty="0">
                <a:solidFill>
                  <a:srgbClr val="52565A"/>
                </a:solidFill>
                <a:latin typeface="Ink Free" panose="03080402000500000000" pitchFamily="66" charset="0"/>
              </a:rPr>
              <a:t>Architecture</a:t>
            </a:r>
          </a:p>
          <a:p>
            <a:pPr marL="457200" indent="-457200">
              <a:buAutoNum type="arabicPeriod"/>
            </a:pPr>
            <a:r>
              <a:rPr lang="en-GB" sz="2400" dirty="0">
                <a:solidFill>
                  <a:srgbClr val="52565A"/>
                </a:solidFill>
                <a:latin typeface="Ink Free" panose="03080402000500000000" pitchFamily="66" charset="0"/>
              </a:rPr>
              <a:t>Innovation</a:t>
            </a:r>
            <a:endParaRPr lang="en-GB" sz="2400" dirty="0"/>
          </a:p>
        </p:txBody>
      </p:sp>
    </p:spTree>
    <p:extLst>
      <p:ext uri="{BB962C8B-B14F-4D97-AF65-F5344CB8AC3E}">
        <p14:creationId xmlns:p14="http://schemas.microsoft.com/office/powerpoint/2010/main" val="179130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75C4-AECE-4280-B41A-F33E385E17C6}"/>
              </a:ext>
            </a:extLst>
          </p:cNvPr>
          <p:cNvSpPr>
            <a:spLocks noGrp="1"/>
          </p:cNvSpPr>
          <p:nvPr>
            <p:ph type="title"/>
          </p:nvPr>
        </p:nvSpPr>
        <p:spPr/>
        <p:txBody>
          <a:bodyPr/>
          <a:lstStyle/>
          <a:p>
            <a:r>
              <a:rPr lang="en-GB" dirty="0"/>
              <a:t>Consistency…</a:t>
            </a:r>
          </a:p>
        </p:txBody>
      </p:sp>
      <p:pic>
        <p:nvPicPr>
          <p:cNvPr id="9218" name="Picture 2" descr="Image result for it works on my machine">
            <a:extLst>
              <a:ext uri="{FF2B5EF4-FFF2-40B4-BE49-F238E27FC236}">
                <a16:creationId xmlns:a16="http://schemas.microsoft.com/office/drawing/2014/main" id="{476BCED6-9D31-4026-9906-E804DB9F3A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81" b="32698"/>
          <a:stretch/>
        </p:blipFill>
        <p:spPr bwMode="auto">
          <a:xfrm>
            <a:off x="2884558" y="1762805"/>
            <a:ext cx="6422883" cy="358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07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3CAF-60F4-4B21-ACFF-8B61F321FB1D}"/>
              </a:ext>
            </a:extLst>
          </p:cNvPr>
          <p:cNvSpPr>
            <a:spLocks noGrp="1"/>
          </p:cNvSpPr>
          <p:nvPr>
            <p:ph type="title"/>
          </p:nvPr>
        </p:nvSpPr>
        <p:spPr/>
        <p:txBody>
          <a:bodyPr/>
          <a:lstStyle/>
          <a:p>
            <a:r>
              <a:rPr lang="en-GB" dirty="0"/>
              <a:t>Solution 2: Docker </a:t>
            </a:r>
            <a:r>
              <a:rPr lang="en-GB" i="1" dirty="0"/>
              <a:t>(Thanks Andrew!)</a:t>
            </a:r>
          </a:p>
        </p:txBody>
      </p:sp>
      <p:sp>
        <p:nvSpPr>
          <p:cNvPr id="3" name="Content Placeholder 2">
            <a:extLst>
              <a:ext uri="{FF2B5EF4-FFF2-40B4-BE49-F238E27FC236}">
                <a16:creationId xmlns:a16="http://schemas.microsoft.com/office/drawing/2014/main" id="{049FCC6E-5964-4123-A043-AB2AEBDDC839}"/>
              </a:ext>
            </a:extLst>
          </p:cNvPr>
          <p:cNvSpPr>
            <a:spLocks noGrp="1"/>
          </p:cNvSpPr>
          <p:nvPr>
            <p:ph idx="1"/>
          </p:nvPr>
        </p:nvSpPr>
        <p:spPr/>
        <p:txBody>
          <a:bodyPr/>
          <a:lstStyle/>
          <a:p>
            <a:endParaRPr lang="en-GB"/>
          </a:p>
        </p:txBody>
      </p:sp>
      <p:pic>
        <p:nvPicPr>
          <p:cNvPr id="5" name="Content Placeholder 3">
            <a:extLst>
              <a:ext uri="{FF2B5EF4-FFF2-40B4-BE49-F238E27FC236}">
                <a16:creationId xmlns:a16="http://schemas.microsoft.com/office/drawing/2014/main" id="{453CA3FC-2BF8-4672-9755-D9E80D913168}"/>
              </a:ext>
            </a:extLst>
          </p:cNvPr>
          <p:cNvPicPr>
            <a:picLocks noChangeAspect="1"/>
          </p:cNvPicPr>
          <p:nvPr/>
        </p:nvPicPr>
        <p:blipFill>
          <a:blip r:embed="rId2">
            <a:clrChange>
              <a:clrFrom>
                <a:srgbClr val="CCCCCC"/>
              </a:clrFrom>
              <a:clrTo>
                <a:srgbClr val="CCCCCC">
                  <a:alpha val="0"/>
                </a:srgbClr>
              </a:clrTo>
            </a:clrChange>
          </a:blip>
          <a:stretch>
            <a:fillRect/>
          </a:stretch>
        </p:blipFill>
        <p:spPr>
          <a:xfrm>
            <a:off x="1324512" y="1523871"/>
            <a:ext cx="7145216" cy="3898665"/>
          </a:xfrm>
          <a:prstGeom prst="rect">
            <a:avLst/>
          </a:prstGeom>
        </p:spPr>
      </p:pic>
      <p:pic>
        <p:nvPicPr>
          <p:cNvPr id="1026" name="Picture 2" descr="Andrew Pruski 🏴󠁧󠁢󠁷󠁬󠁳󠁿 🇮🇪 (@dbafromthecold) | Twitter">
            <a:extLst>
              <a:ext uri="{FF2B5EF4-FFF2-40B4-BE49-F238E27FC236}">
                <a16:creationId xmlns:a16="http://schemas.microsoft.com/office/drawing/2014/main" id="{9889A4EE-BF03-41BE-A929-18E14775C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040" y="1796901"/>
            <a:ext cx="2326640" cy="232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673401-B6B1-4967-8C61-BF570AA28D8F}"/>
              </a:ext>
            </a:extLst>
          </p:cNvPr>
          <p:cNvSpPr/>
          <p:nvPr/>
        </p:nvSpPr>
        <p:spPr>
          <a:xfrm>
            <a:off x="6315256" y="4191009"/>
            <a:ext cx="7608208" cy="1077218"/>
          </a:xfrm>
          <a:prstGeom prst="rect">
            <a:avLst/>
          </a:prstGeom>
        </p:spPr>
        <p:txBody>
          <a:bodyPr wrap="square">
            <a:spAutoFit/>
          </a:bodyPr>
          <a:lstStyle/>
          <a:p>
            <a:pPr algn="ctr"/>
            <a:r>
              <a:rPr lang="en-GB" sz="3200" b="1" dirty="0">
                <a:solidFill>
                  <a:srgbClr val="52565A"/>
                </a:solidFill>
                <a:latin typeface="Ink Free" panose="03080402000500000000" pitchFamily="66" charset="0"/>
              </a:rPr>
              <a:t>Andrew Pruski</a:t>
            </a:r>
          </a:p>
          <a:p>
            <a:pPr algn="ctr"/>
            <a:r>
              <a:rPr lang="en-GB" sz="3200" dirty="0">
                <a:solidFill>
                  <a:srgbClr val="52565A"/>
                </a:solidFill>
                <a:latin typeface="Ink Free" panose="03080402000500000000" pitchFamily="66" charset="0"/>
              </a:rPr>
              <a:t>“The container guy!</a:t>
            </a:r>
            <a:endParaRPr lang="en-GB" sz="3200" dirty="0">
              <a:solidFill>
                <a:srgbClr val="52565A"/>
              </a:solidFill>
              <a:latin typeface="arial" panose="020B0604020202020204" pitchFamily="34" charset="0"/>
            </a:endParaRPr>
          </a:p>
        </p:txBody>
      </p:sp>
    </p:spTree>
    <p:extLst>
      <p:ext uri="{BB962C8B-B14F-4D97-AF65-F5344CB8AC3E}">
        <p14:creationId xmlns:p14="http://schemas.microsoft.com/office/powerpoint/2010/main" val="177453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3CAF-60F4-4B21-ACFF-8B61F321FB1D}"/>
              </a:ext>
            </a:extLst>
          </p:cNvPr>
          <p:cNvSpPr>
            <a:spLocks noGrp="1"/>
          </p:cNvSpPr>
          <p:nvPr>
            <p:ph type="title"/>
          </p:nvPr>
        </p:nvSpPr>
        <p:spPr/>
        <p:txBody>
          <a:bodyPr/>
          <a:lstStyle/>
          <a:p>
            <a:r>
              <a:rPr lang="en-GB" dirty="0"/>
              <a:t>Solution 2: Docker </a:t>
            </a:r>
            <a:r>
              <a:rPr lang="en-GB" i="1" dirty="0"/>
              <a:t>(Thanks Andrew!)</a:t>
            </a:r>
          </a:p>
        </p:txBody>
      </p:sp>
      <p:sp>
        <p:nvSpPr>
          <p:cNvPr id="3" name="Content Placeholder 2">
            <a:extLst>
              <a:ext uri="{FF2B5EF4-FFF2-40B4-BE49-F238E27FC236}">
                <a16:creationId xmlns:a16="http://schemas.microsoft.com/office/drawing/2014/main" id="{049FCC6E-5964-4123-A043-AB2AEBDDC839}"/>
              </a:ext>
            </a:extLst>
          </p:cNvPr>
          <p:cNvSpPr>
            <a:spLocks noGrp="1"/>
          </p:cNvSpPr>
          <p:nvPr>
            <p:ph idx="1"/>
          </p:nvPr>
        </p:nvSpPr>
        <p:spPr/>
        <p:txBody>
          <a:bodyPr/>
          <a:lstStyle/>
          <a:p>
            <a:endParaRPr lang="en-GB"/>
          </a:p>
        </p:txBody>
      </p:sp>
      <p:pic>
        <p:nvPicPr>
          <p:cNvPr id="1026" name="Picture 2" descr="Andrew Pruski 🏴󠁧󠁢󠁷󠁬󠁳󠁿 🇮🇪 (@dbafromthecold) | Twitter">
            <a:extLst>
              <a:ext uri="{FF2B5EF4-FFF2-40B4-BE49-F238E27FC236}">
                <a16:creationId xmlns:a16="http://schemas.microsoft.com/office/drawing/2014/main" id="{9889A4EE-BF03-41BE-A929-18E14775C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040" y="1796901"/>
            <a:ext cx="2326640" cy="232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673401-B6B1-4967-8C61-BF570AA28D8F}"/>
              </a:ext>
            </a:extLst>
          </p:cNvPr>
          <p:cNvSpPr/>
          <p:nvPr/>
        </p:nvSpPr>
        <p:spPr>
          <a:xfrm>
            <a:off x="6315256" y="4191009"/>
            <a:ext cx="7608208" cy="1077218"/>
          </a:xfrm>
          <a:prstGeom prst="rect">
            <a:avLst/>
          </a:prstGeom>
        </p:spPr>
        <p:txBody>
          <a:bodyPr wrap="square">
            <a:spAutoFit/>
          </a:bodyPr>
          <a:lstStyle/>
          <a:p>
            <a:pPr algn="ctr"/>
            <a:r>
              <a:rPr lang="en-GB" sz="3200" b="1" dirty="0">
                <a:solidFill>
                  <a:srgbClr val="52565A"/>
                </a:solidFill>
                <a:latin typeface="Ink Free" panose="03080402000500000000" pitchFamily="66" charset="0"/>
              </a:rPr>
              <a:t>Andrew Pruski</a:t>
            </a:r>
          </a:p>
          <a:p>
            <a:pPr algn="ctr"/>
            <a:r>
              <a:rPr lang="en-GB" sz="3200" dirty="0">
                <a:solidFill>
                  <a:srgbClr val="52565A"/>
                </a:solidFill>
                <a:latin typeface="Ink Free" panose="03080402000500000000" pitchFamily="66" charset="0"/>
              </a:rPr>
              <a:t>“The container guy!</a:t>
            </a:r>
            <a:endParaRPr lang="en-GB" sz="3200" dirty="0">
              <a:solidFill>
                <a:srgbClr val="52565A"/>
              </a:solidFill>
              <a:latin typeface="arial" panose="020B0604020202020204" pitchFamily="34" charset="0"/>
            </a:endParaRPr>
          </a:p>
        </p:txBody>
      </p:sp>
      <p:pic>
        <p:nvPicPr>
          <p:cNvPr id="7" name="Picture 6">
            <a:extLst>
              <a:ext uri="{FF2B5EF4-FFF2-40B4-BE49-F238E27FC236}">
                <a16:creationId xmlns:a16="http://schemas.microsoft.com/office/drawing/2014/main" id="{0A6ADD63-AA7A-41D5-9118-5D4E3EB3C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0" y="1448200"/>
            <a:ext cx="4916310" cy="3961600"/>
          </a:xfrm>
          <a:prstGeom prst="rect">
            <a:avLst/>
          </a:prstGeom>
        </p:spPr>
      </p:pic>
    </p:spTree>
    <p:extLst>
      <p:ext uri="{BB962C8B-B14F-4D97-AF65-F5344CB8AC3E}">
        <p14:creationId xmlns:p14="http://schemas.microsoft.com/office/powerpoint/2010/main" val="1290792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6D3B-6F5A-42A1-A99B-BB767D4B3974}"/>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9A49994B-A967-46D2-8465-39487002921D}"/>
              </a:ext>
            </a:extLst>
          </p:cNvPr>
          <p:cNvSpPr>
            <a:spLocks noGrp="1"/>
          </p:cNvSpPr>
          <p:nvPr>
            <p:ph idx="1"/>
          </p:nvPr>
        </p:nvSpPr>
        <p:spPr/>
        <p:txBody>
          <a:bodyPr vert="horz" lIns="91440" tIns="45720" rIns="91440" bIns="45720" rtlCol="0" anchor="t">
            <a:normAutofit/>
          </a:bodyPr>
          <a:lstStyle/>
          <a:p>
            <a:pPr marL="0" indent="0">
              <a:buNone/>
            </a:pPr>
            <a:r>
              <a:rPr lang="en-GB" dirty="0"/>
              <a:t>Git clone f5</a:t>
            </a:r>
          </a:p>
          <a:p>
            <a:r>
              <a:rPr lang="en-GB" dirty="0">
                <a:highlight>
                  <a:srgbClr val="CA333B"/>
                </a:highlight>
              </a:rPr>
              <a:t>Docker run</a:t>
            </a:r>
          </a:p>
          <a:p>
            <a:r>
              <a:rPr lang="en-GB" dirty="0"/>
              <a:t>Publish an SSDT Database Project </a:t>
            </a:r>
            <a:r>
              <a:rPr lang="en-GB" dirty="0">
                <a:highlight>
                  <a:srgbClr val="CA333B"/>
                </a:highlight>
              </a:rPr>
              <a:t>into container</a:t>
            </a:r>
          </a:p>
        </p:txBody>
      </p:sp>
      <p:pic>
        <p:nvPicPr>
          <p:cNvPr id="5" name="Picture 8" descr="Scan me for the demos">
            <a:extLst>
              <a:ext uri="{FF2B5EF4-FFF2-40B4-BE49-F238E27FC236}">
                <a16:creationId xmlns:a16="http://schemas.microsoft.com/office/drawing/2014/main" id="{809B263C-B04B-4717-8910-2A58AB5897CA}"/>
              </a:ext>
            </a:extLst>
          </p:cNvPr>
          <p:cNvPicPr>
            <a:picLocks noChangeAspect="1"/>
          </p:cNvPicPr>
          <p:nvPr/>
        </p:nvPicPr>
        <p:blipFill>
          <a:blip r:embed="rId2"/>
          <a:stretch>
            <a:fillRect/>
          </a:stretch>
        </p:blipFill>
        <p:spPr>
          <a:xfrm>
            <a:off x="9356910" y="2246118"/>
            <a:ext cx="1905000" cy="1905000"/>
          </a:xfrm>
          <a:prstGeom prst="rect">
            <a:avLst/>
          </a:prstGeom>
        </p:spPr>
      </p:pic>
      <p:sp>
        <p:nvSpPr>
          <p:cNvPr id="7" name="TextBox 6">
            <a:extLst>
              <a:ext uri="{FF2B5EF4-FFF2-40B4-BE49-F238E27FC236}">
                <a16:creationId xmlns:a16="http://schemas.microsoft.com/office/drawing/2014/main" id="{347FA8DE-B310-4ED7-9B62-27825E83046D}"/>
              </a:ext>
            </a:extLst>
          </p:cNvPr>
          <p:cNvSpPr txBox="1"/>
          <p:nvPr/>
        </p:nvSpPr>
        <p:spPr>
          <a:xfrm>
            <a:off x="9357795"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r>
              <a:rPr lang="en-US" sz="2400" dirty="0"/>
              <a:t/>
            </a:r>
            <a:br>
              <a:rPr lang="en-US" sz="2400" dirty="0"/>
            </a:br>
            <a:r>
              <a:rPr lang="en-US" sz="2400" dirty="0">
                <a:solidFill>
                  <a:schemeClr val="bg1"/>
                </a:solidFill>
              </a:rPr>
              <a:t>the demos</a:t>
            </a:r>
            <a:endParaRPr lang="en-US"/>
          </a:p>
        </p:txBody>
      </p:sp>
      <p:sp>
        <p:nvSpPr>
          <p:cNvPr id="6" name="Rectangle 5"/>
          <p:cNvSpPr/>
          <p:nvPr/>
        </p:nvSpPr>
        <p:spPr>
          <a:xfrm>
            <a:off x="1721225" y="5581291"/>
            <a:ext cx="9004150" cy="1118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92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fontScale="90000"/>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The Unicorn Project,</a:t>
            </a:r>
            <a:br>
              <a:rPr lang="en-GB" sz="2800" dirty="0"/>
            </a:br>
            <a:r>
              <a:rPr lang="en-GB" sz="2800" dirty="0"/>
              <a:t>Gene Kim</a:t>
            </a:r>
          </a:p>
          <a:p>
            <a:r>
              <a:rPr lang="en-GB" sz="2800" dirty="0"/>
              <a:t>From chapter 4</a:t>
            </a:r>
          </a:p>
        </p:txBody>
      </p:sp>
      <p:pic>
        <p:nvPicPr>
          <p:cNvPr id="1026" name="Picture 2" descr="Image result for the unicorn project">
            <a:extLst>
              <a:ext uri="{FF2B5EF4-FFF2-40B4-BE49-F238E27FC236}">
                <a16:creationId xmlns:a16="http://schemas.microsoft.com/office/drawing/2014/main" id="{5309D17A-BF64-4DCF-95C1-1EBB57C4020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249318" y="581024"/>
            <a:ext cx="287392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2F2261DC-A9B7-42DE-9141-363F9BEEC101}"/>
              </a:ext>
            </a:extLst>
          </p:cNvPr>
          <p:cNvPicPr>
            <a:picLocks noChangeAspect="1"/>
          </p:cNvPicPr>
          <p:nvPr/>
        </p:nvPicPr>
        <p:blipFill rotWithShape="1">
          <a:blip r:embed="rId4">
            <a:extLst>
              <a:ext uri="{28A0092B-C50C-407E-A947-70E740481C1C}">
                <a14:useLocalDpi xmlns:a14="http://schemas.microsoft.com/office/drawing/2010/main" val="0"/>
              </a:ext>
            </a:extLst>
          </a:blip>
          <a:srcRect l="8667" t="8667" r="8667" b="8667"/>
          <a:stretch/>
        </p:blipFill>
        <p:spPr>
          <a:xfrm>
            <a:off x="8600531" y="2106067"/>
            <a:ext cx="2751681" cy="2751681"/>
          </a:xfrm>
          <a:prstGeom prst="rect">
            <a:avLst/>
          </a:prstGeom>
        </p:spPr>
      </p:pic>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5">
                  <a:extLst>
                    <a:ext uri="{A12FA001-AC4F-418D-AE19-62706E023703}">
                      <ahyp:hlinkClr xmlns="" xmlns:ahyp="http://schemas.microsoft.com/office/drawing/2018/hyperlinkcolor" val="tx"/>
                    </a:ext>
                  </a:extLst>
                </a:hlinkClick>
              </a:rPr>
              <a:t>https://itrevolution.com/the-unicorn-project/</a:t>
            </a:r>
            <a:endParaRPr lang="en-GB" sz="2000" dirty="0">
              <a:solidFill>
                <a:srgbClr val="FE9901"/>
              </a:solidFill>
            </a:endParaRPr>
          </a:p>
        </p:txBody>
      </p:sp>
    </p:spTree>
    <p:extLst>
      <p:ext uri="{BB962C8B-B14F-4D97-AF65-F5344CB8AC3E}">
        <p14:creationId xmlns:p14="http://schemas.microsoft.com/office/powerpoint/2010/main" val="4030692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E5731-CB77-4CF4-BEA1-9F1C54860F91}"/>
              </a:ext>
            </a:extLst>
          </p:cNvPr>
          <p:cNvSpPr>
            <a:spLocks noGrp="1"/>
          </p:cNvSpPr>
          <p:nvPr>
            <p:ph type="title"/>
          </p:nvPr>
        </p:nvSpPr>
        <p:spPr/>
        <p:txBody>
          <a:bodyPr/>
          <a:lstStyle/>
          <a:p>
            <a:r>
              <a:rPr lang="en-GB" dirty="0"/>
              <a:t>Data</a:t>
            </a:r>
          </a:p>
        </p:txBody>
      </p:sp>
      <p:pic>
        <p:nvPicPr>
          <p:cNvPr id="8194" name="Picture 2" descr="Image result for data">
            <a:extLst>
              <a:ext uri="{FF2B5EF4-FFF2-40B4-BE49-F238E27FC236}">
                <a16:creationId xmlns:a16="http://schemas.microsoft.com/office/drawing/2014/main" id="{E3D53559-5E3A-4C7E-97D9-A420EFACA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080" y="1228047"/>
            <a:ext cx="6647840" cy="42902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577FD2-175E-45D1-83D8-C773DBEB2057}"/>
              </a:ext>
            </a:extLst>
          </p:cNvPr>
          <p:cNvSpPr/>
          <p:nvPr/>
        </p:nvSpPr>
        <p:spPr>
          <a:xfrm>
            <a:off x="5400752" y="6604084"/>
            <a:ext cx="6785832" cy="253916"/>
          </a:xfrm>
          <a:prstGeom prst="rect">
            <a:avLst/>
          </a:prstGeom>
        </p:spPr>
        <p:txBody>
          <a:bodyPr wrap="none">
            <a:spAutoFit/>
          </a:bodyPr>
          <a:lstStyle/>
          <a:p>
            <a:pPr algn="ctr"/>
            <a:r>
              <a:rPr lang="en-GB" sz="1050" dirty="0"/>
              <a:t> Image: </a:t>
            </a:r>
            <a:r>
              <a:rPr lang="en-GB" sz="1050" dirty="0">
                <a:hlinkClick r:id="rId4">
                  <a:extLst>
                    <a:ext uri="{A12FA001-AC4F-418D-AE19-62706E023703}">
                      <ahyp:hlinkClr xmlns="" xmlns:ahyp="http://schemas.microsoft.com/office/drawing/2018/hyperlinkcolor" val="tx"/>
                    </a:ext>
                  </a:extLst>
                </a:hlinkClick>
              </a:rPr>
              <a:t>https://commons.wikimedia.org/wiki/File:DARPA_Big_Data.jpg</a:t>
            </a:r>
            <a:r>
              <a:rPr lang="en-GB" sz="1050" dirty="0"/>
              <a:t> © Public Domain. Source: </a:t>
            </a:r>
            <a:r>
              <a:rPr lang="nl-NL" sz="1050" dirty="0"/>
              <a:t>http://www.darpa.mil/</a:t>
            </a:r>
            <a:endParaRPr lang="en-GB" sz="1050" i="0" dirty="0">
              <a:effectLst/>
            </a:endParaRPr>
          </a:p>
        </p:txBody>
      </p:sp>
    </p:spTree>
    <p:extLst>
      <p:ext uri="{BB962C8B-B14F-4D97-AF65-F5344CB8AC3E}">
        <p14:creationId xmlns:p14="http://schemas.microsoft.com/office/powerpoint/2010/main" val="727838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E6C7-7077-4473-90E5-2D6AF238E610}"/>
              </a:ext>
            </a:extLst>
          </p:cNvPr>
          <p:cNvSpPr>
            <a:spLocks noGrp="1"/>
          </p:cNvSpPr>
          <p:nvPr>
            <p:ph type="title"/>
          </p:nvPr>
        </p:nvSpPr>
        <p:spPr/>
        <p:txBody>
          <a:bodyPr/>
          <a:lstStyle/>
          <a:p>
            <a:r>
              <a:rPr lang="en-GB" dirty="0"/>
              <a:t>Uh oh…</a:t>
            </a:r>
          </a:p>
        </p:txBody>
      </p:sp>
      <p:sp>
        <p:nvSpPr>
          <p:cNvPr id="3" name="Content Placeholder 2">
            <a:extLst>
              <a:ext uri="{FF2B5EF4-FFF2-40B4-BE49-F238E27FC236}">
                <a16:creationId xmlns:a16="http://schemas.microsoft.com/office/drawing/2014/main" id="{1F205320-6575-4024-A887-B534D6F69013}"/>
              </a:ext>
            </a:extLst>
          </p:cNvPr>
          <p:cNvSpPr>
            <a:spLocks noGrp="1"/>
          </p:cNvSpPr>
          <p:nvPr>
            <p:ph idx="1"/>
          </p:nvPr>
        </p:nvSpPr>
        <p:spPr/>
        <p:txBody>
          <a:bodyPr/>
          <a:lstStyle/>
          <a:p>
            <a:pPr marL="0" indent="0">
              <a:buNone/>
            </a:pPr>
            <a:r>
              <a:rPr lang="en-GB" dirty="0"/>
              <a:t>These old problems…</a:t>
            </a:r>
          </a:p>
        </p:txBody>
      </p:sp>
      <p:pic>
        <p:nvPicPr>
          <p:cNvPr id="4" name="Picture 2">
            <a:extLst>
              <a:ext uri="{FF2B5EF4-FFF2-40B4-BE49-F238E27FC236}">
                <a16:creationId xmlns:a16="http://schemas.microsoft.com/office/drawing/2014/main" id="{1407ABE7-E564-4066-AEFF-212138A84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317" y="1027906"/>
            <a:ext cx="3924803" cy="2605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equifax">
            <a:extLst>
              <a:ext uri="{FF2B5EF4-FFF2-40B4-BE49-F238E27FC236}">
                <a16:creationId xmlns:a16="http://schemas.microsoft.com/office/drawing/2014/main" id="{C03BB707-F036-4340-9677-E5F026BCE8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6" t="21546" r="6989" b="16802"/>
          <a:stretch/>
        </p:blipFill>
        <p:spPr bwMode="auto">
          <a:xfrm>
            <a:off x="1928393" y="4152614"/>
            <a:ext cx="5660641" cy="115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t>Solution 3: </a:t>
            </a:r>
            <a:r>
              <a:rPr lang="en-GB" dirty="0" err="1"/>
              <a:t>dbaclone</a:t>
            </a:r>
            <a:endParaRPr lang="en-GB" dirty="0"/>
          </a:p>
        </p:txBody>
      </p:sp>
      <p:pic>
        <p:nvPicPr>
          <p:cNvPr id="7" name="Picture 7" descr="A group of people posing for the camera&#10;&#10;Description generated with high confidence">
            <a:extLst>
              <a:ext uri="{FF2B5EF4-FFF2-40B4-BE49-F238E27FC236}">
                <a16:creationId xmlns:a16="http://schemas.microsoft.com/office/drawing/2014/main" id="{4B7581DD-DA96-40B7-9258-CFBCA751514A}"/>
              </a:ext>
            </a:extLst>
          </p:cNvPr>
          <p:cNvPicPr>
            <a:picLocks noGrp="1" noChangeAspect="1"/>
          </p:cNvPicPr>
          <p:nvPr>
            <p:ph idx="1"/>
          </p:nvPr>
        </p:nvPicPr>
        <p:blipFill>
          <a:blip r:embed="rId2"/>
          <a:stretch>
            <a:fillRect/>
          </a:stretch>
        </p:blipFill>
        <p:spPr>
          <a:xfrm>
            <a:off x="2339975" y="1825625"/>
            <a:ext cx="7512050" cy="3756025"/>
          </a:xfrm>
        </p:spPr>
      </p:pic>
      <p:sp>
        <p:nvSpPr>
          <p:cNvPr id="6" name="TextBox 5">
            <a:extLst>
              <a:ext uri="{FF2B5EF4-FFF2-40B4-BE49-F238E27FC236}">
                <a16:creationId xmlns:a16="http://schemas.microsoft.com/office/drawing/2014/main" id="{57730A07-1FBB-4B95-A94F-56F175F80959}"/>
              </a:ext>
            </a:extLst>
          </p:cNvPr>
          <p:cNvSpPr txBox="1"/>
          <p:nvPr/>
        </p:nvSpPr>
        <p:spPr>
          <a:xfrm>
            <a:off x="1398496" y="6606447"/>
            <a:ext cx="8220038" cy="251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dirty="0"/>
              <a:t> Image: </a:t>
            </a:r>
            <a:r>
              <a:rPr lang="en-GB" sz="1050" dirty="0">
                <a:hlinkClick r:id="rId3">
                  <a:extLst>
                    <a:ext uri="{A12FA001-AC4F-418D-AE19-62706E023703}">
                      <ahyp:hlinkClr xmlns="" xmlns:ahyp="http://schemas.microsoft.com/office/drawing/2018/hyperlinkcolor" val="tx"/>
                    </a:ext>
                  </a:extLst>
                </a:hlinkClick>
              </a:rPr>
              <a:t>https://www.needpix.com/photo/1186336/stormtrooper-star-wars-lego-storm-trooper-parade-platoon-squad-together</a:t>
            </a:r>
            <a:r>
              <a:rPr lang="en-GB" sz="1050" dirty="0"/>
              <a:t> © Public Domain</a:t>
            </a:r>
          </a:p>
        </p:txBody>
      </p:sp>
      <p:sp>
        <p:nvSpPr>
          <p:cNvPr id="5" name="Rectangle 4"/>
          <p:cNvSpPr/>
          <p:nvPr/>
        </p:nvSpPr>
        <p:spPr>
          <a:xfrm>
            <a:off x="1721225" y="5581291"/>
            <a:ext cx="9004150" cy="1118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72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E972-3EE8-423A-8514-B55C4AA27957}"/>
              </a:ext>
            </a:extLst>
          </p:cNvPr>
          <p:cNvSpPr>
            <a:spLocks noGrp="1"/>
          </p:cNvSpPr>
          <p:nvPr>
            <p:ph type="title"/>
          </p:nvPr>
        </p:nvSpPr>
        <p:spPr/>
        <p:txBody>
          <a:bodyPr>
            <a:normAutofit fontScale="90000"/>
          </a:bodyPr>
          <a:lstStyle/>
          <a:p>
            <a:r>
              <a:rPr lang="en-GB" sz="6000" dirty="0"/>
              <a:t>Story time</a:t>
            </a:r>
          </a:p>
        </p:txBody>
      </p:sp>
      <p:sp>
        <p:nvSpPr>
          <p:cNvPr id="3" name="Content Placeholder 2">
            <a:extLst>
              <a:ext uri="{FF2B5EF4-FFF2-40B4-BE49-F238E27FC236}">
                <a16:creationId xmlns:a16="http://schemas.microsoft.com/office/drawing/2014/main" id="{6F4672FE-F71A-4088-A5B6-B9E63D3BA946}"/>
              </a:ext>
            </a:extLst>
          </p:cNvPr>
          <p:cNvSpPr>
            <a:spLocks noGrp="1"/>
          </p:cNvSpPr>
          <p:nvPr>
            <p:ph type="body" sz="half" idx="2"/>
          </p:nvPr>
        </p:nvSpPr>
        <p:spPr/>
        <p:txBody>
          <a:bodyPr>
            <a:normAutofit/>
          </a:bodyPr>
          <a:lstStyle/>
          <a:p>
            <a:endParaRPr lang="en-GB" sz="2800" dirty="0"/>
          </a:p>
          <a:p>
            <a:endParaRPr lang="en-GB" sz="2800" dirty="0"/>
          </a:p>
          <a:p>
            <a:endParaRPr lang="en-GB" sz="2800" dirty="0"/>
          </a:p>
          <a:p>
            <a:r>
              <a:rPr lang="en-GB" sz="2800" dirty="0"/>
              <a:t>The Unicorn Project,</a:t>
            </a:r>
            <a:br>
              <a:rPr lang="en-GB" sz="2800" dirty="0"/>
            </a:br>
            <a:r>
              <a:rPr lang="en-GB" sz="2800" dirty="0"/>
              <a:t>Gene Kim</a:t>
            </a:r>
          </a:p>
          <a:p>
            <a:r>
              <a:rPr lang="en-GB" sz="2800" dirty="0"/>
              <a:t>From chapter 3</a:t>
            </a:r>
          </a:p>
        </p:txBody>
      </p:sp>
      <p:pic>
        <p:nvPicPr>
          <p:cNvPr id="1026" name="Picture 2" descr="Image result for the unicorn project">
            <a:extLst>
              <a:ext uri="{FF2B5EF4-FFF2-40B4-BE49-F238E27FC236}">
                <a16:creationId xmlns:a16="http://schemas.microsoft.com/office/drawing/2014/main" id="{5309D17A-BF64-4DCF-95C1-1EBB57C4020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249318" y="581024"/>
            <a:ext cx="287392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2F2261DC-A9B7-42DE-9141-363F9BEEC101}"/>
              </a:ext>
            </a:extLst>
          </p:cNvPr>
          <p:cNvPicPr>
            <a:picLocks noChangeAspect="1"/>
          </p:cNvPicPr>
          <p:nvPr/>
        </p:nvPicPr>
        <p:blipFill rotWithShape="1">
          <a:blip r:embed="rId4">
            <a:extLst>
              <a:ext uri="{28A0092B-C50C-407E-A947-70E740481C1C}">
                <a14:useLocalDpi xmlns:a14="http://schemas.microsoft.com/office/drawing/2010/main" val="0"/>
              </a:ext>
            </a:extLst>
          </a:blip>
          <a:srcRect l="8667" t="8667" r="8667" b="8667"/>
          <a:stretch/>
        </p:blipFill>
        <p:spPr>
          <a:xfrm>
            <a:off x="8600531" y="2106067"/>
            <a:ext cx="2751681" cy="2751681"/>
          </a:xfrm>
          <a:prstGeom prst="rect">
            <a:avLst/>
          </a:prstGeom>
        </p:spPr>
      </p:pic>
      <p:sp>
        <p:nvSpPr>
          <p:cNvPr id="8" name="Content Placeholder 2">
            <a:extLst>
              <a:ext uri="{FF2B5EF4-FFF2-40B4-BE49-F238E27FC236}">
                <a16:creationId xmlns:a16="http://schemas.microsoft.com/office/drawing/2014/main" id="{1DE06DC9-2125-4F38-8D39-E676B7AC997F}"/>
              </a:ext>
            </a:extLst>
          </p:cNvPr>
          <p:cNvSpPr txBox="1">
            <a:spLocks/>
          </p:cNvSpPr>
          <p:nvPr/>
        </p:nvSpPr>
        <p:spPr>
          <a:xfrm>
            <a:off x="8600530" y="1028699"/>
            <a:ext cx="2751681"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2000" dirty="0"/>
              <a:t>Buy the book:</a:t>
            </a:r>
            <a:br>
              <a:rPr lang="en-GB" sz="2000" dirty="0"/>
            </a:br>
            <a:r>
              <a:rPr lang="en-GB" sz="2000" dirty="0">
                <a:solidFill>
                  <a:srgbClr val="FE9901"/>
                </a:solidFill>
                <a:hlinkClick r:id="rId5">
                  <a:extLst>
                    <a:ext uri="{A12FA001-AC4F-418D-AE19-62706E023703}">
                      <ahyp:hlinkClr xmlns="" xmlns:ahyp="http://schemas.microsoft.com/office/drawing/2018/hyperlinkcolor" val="tx"/>
                    </a:ext>
                  </a:extLst>
                </a:hlinkClick>
              </a:rPr>
              <a:t>https://itrevolution.com/the-unicorn-project/</a:t>
            </a:r>
            <a:endParaRPr lang="en-GB" sz="2000" dirty="0">
              <a:solidFill>
                <a:srgbClr val="FE9901"/>
              </a:solidFill>
            </a:endParaRPr>
          </a:p>
        </p:txBody>
      </p:sp>
    </p:spTree>
    <p:extLst>
      <p:ext uri="{BB962C8B-B14F-4D97-AF65-F5344CB8AC3E}">
        <p14:creationId xmlns:p14="http://schemas.microsoft.com/office/powerpoint/2010/main" val="3376998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latin typeface="Raleway"/>
              </a:rPr>
              <a:t>Creating the image</a:t>
            </a:r>
            <a:endParaRPr lang="en-US" dirty="0"/>
          </a:p>
        </p:txBody>
      </p:sp>
      <p:pic>
        <p:nvPicPr>
          <p:cNvPr id="5" name="Picture 7" descr="A picture containing room, building, table&#10;&#10;Description generated with very high confidence">
            <a:extLst>
              <a:ext uri="{FF2B5EF4-FFF2-40B4-BE49-F238E27FC236}">
                <a16:creationId xmlns:a16="http://schemas.microsoft.com/office/drawing/2014/main" id="{78E96876-F81C-436C-9340-8473B5BC6F18}"/>
              </a:ext>
            </a:extLst>
          </p:cNvPr>
          <p:cNvPicPr>
            <a:picLocks noGrp="1" noChangeAspect="1"/>
          </p:cNvPicPr>
          <p:nvPr>
            <p:ph idx="1"/>
          </p:nvPr>
        </p:nvPicPr>
        <p:blipFill>
          <a:blip r:embed="rId2"/>
          <a:stretch>
            <a:fillRect/>
          </a:stretch>
        </p:blipFill>
        <p:spPr>
          <a:xfrm>
            <a:off x="1332835" y="2393767"/>
            <a:ext cx="9526329" cy="2619741"/>
          </a:xfrm>
        </p:spPr>
      </p:pic>
      <p:sp>
        <p:nvSpPr>
          <p:cNvPr id="6" name="TextBox 5">
            <a:extLst>
              <a:ext uri="{FF2B5EF4-FFF2-40B4-BE49-F238E27FC236}">
                <a16:creationId xmlns:a16="http://schemas.microsoft.com/office/drawing/2014/main" id="{57730A07-1FBB-4B95-A94F-56F175F80959}"/>
              </a:ext>
            </a:extLst>
          </p:cNvPr>
          <p:cNvSpPr txBox="1"/>
          <p:nvPr/>
        </p:nvSpPr>
        <p:spPr>
          <a:xfrm>
            <a:off x="7007545" y="6606447"/>
            <a:ext cx="347765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dirty="0">
                <a:solidFill>
                  <a:schemeClr val="bg1"/>
                </a:solidFill>
                <a:ea typeface="+mn-lt"/>
                <a:cs typeface="+mn-lt"/>
              </a:rPr>
              <a:t> Image: </a:t>
            </a:r>
            <a:r>
              <a:rPr lang="en-US" sz="1050" dirty="0">
                <a:solidFill>
                  <a:schemeClr val="bg1"/>
                </a:solidFill>
                <a:ea typeface="+mn-lt"/>
                <a:cs typeface="+mn-lt"/>
                <a:hlinkClick r:id="rId3"/>
              </a:rPr>
              <a:t>https://pablo.buffer.com©</a:t>
            </a:r>
            <a:r>
              <a:rPr lang="en-US" sz="1050" dirty="0">
                <a:solidFill>
                  <a:schemeClr val="bg1"/>
                </a:solidFill>
                <a:ea typeface="+mn-lt"/>
                <a:cs typeface="+mn-lt"/>
              </a:rPr>
              <a:t> Creative Commons Zero</a:t>
            </a:r>
            <a:endParaRPr lang="en-US" sz="1050" dirty="0">
              <a:solidFill>
                <a:schemeClr val="bg1"/>
              </a:solidFill>
              <a:cs typeface="Calibri"/>
            </a:endParaRPr>
          </a:p>
          <a:p>
            <a:pPr algn="l"/>
            <a:endParaRPr lang="en-US" sz="1050" dirty="0">
              <a:solidFill>
                <a:schemeClr val="bg1"/>
              </a:solidFill>
              <a:cs typeface="Calibri"/>
            </a:endParaRPr>
          </a:p>
        </p:txBody>
      </p:sp>
      <p:sp>
        <p:nvSpPr>
          <p:cNvPr id="7" name="Rectangle 6"/>
          <p:cNvSpPr/>
          <p:nvPr/>
        </p:nvSpPr>
        <p:spPr>
          <a:xfrm>
            <a:off x="1721225" y="5581291"/>
            <a:ext cx="9004150" cy="1118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69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DA1-3D19-40B5-A458-71A286AAE714}"/>
              </a:ext>
            </a:extLst>
          </p:cNvPr>
          <p:cNvSpPr>
            <a:spLocks noGrp="1"/>
          </p:cNvSpPr>
          <p:nvPr>
            <p:ph type="title"/>
          </p:nvPr>
        </p:nvSpPr>
        <p:spPr/>
        <p:txBody>
          <a:bodyPr/>
          <a:lstStyle/>
          <a:p>
            <a:r>
              <a:rPr lang="en-GB" dirty="0">
                <a:latin typeface="Raleway"/>
              </a:rPr>
              <a:t>Creating the clone(s)</a:t>
            </a:r>
            <a:endParaRPr lang="en-US" dirty="0"/>
          </a:p>
        </p:txBody>
      </p:sp>
      <p:pic>
        <p:nvPicPr>
          <p:cNvPr id="5" name="Picture 7" descr="A picture containing clock&#10;&#10;Description generated with very high confidence">
            <a:extLst>
              <a:ext uri="{FF2B5EF4-FFF2-40B4-BE49-F238E27FC236}">
                <a16:creationId xmlns:a16="http://schemas.microsoft.com/office/drawing/2014/main" id="{D7E407C2-BD91-402A-BDE5-443973A4990F}"/>
              </a:ext>
            </a:extLst>
          </p:cNvPr>
          <p:cNvPicPr>
            <a:picLocks noGrp="1" noChangeAspect="1"/>
          </p:cNvPicPr>
          <p:nvPr>
            <p:ph idx="1"/>
          </p:nvPr>
        </p:nvPicPr>
        <p:blipFill>
          <a:blip r:embed="rId2"/>
          <a:stretch>
            <a:fillRect/>
          </a:stretch>
        </p:blipFill>
        <p:spPr>
          <a:xfrm>
            <a:off x="2851482" y="1825625"/>
            <a:ext cx="6489036" cy="3756025"/>
          </a:xfrm>
        </p:spPr>
      </p:pic>
      <p:sp>
        <p:nvSpPr>
          <p:cNvPr id="6" name="TextBox 5">
            <a:extLst>
              <a:ext uri="{FF2B5EF4-FFF2-40B4-BE49-F238E27FC236}">
                <a16:creationId xmlns:a16="http://schemas.microsoft.com/office/drawing/2014/main" id="{57730A07-1FBB-4B95-A94F-56F175F80959}"/>
              </a:ext>
            </a:extLst>
          </p:cNvPr>
          <p:cNvSpPr txBox="1"/>
          <p:nvPr/>
        </p:nvSpPr>
        <p:spPr>
          <a:xfrm>
            <a:off x="6878457" y="6650251"/>
            <a:ext cx="347765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dirty="0">
                <a:solidFill>
                  <a:schemeClr val="bg1"/>
                </a:solidFill>
                <a:ea typeface="+mn-lt"/>
                <a:cs typeface="+mn-lt"/>
              </a:rPr>
              <a:t> Image: </a:t>
            </a:r>
            <a:r>
              <a:rPr lang="en-US" sz="1050" dirty="0">
                <a:solidFill>
                  <a:schemeClr val="bg1"/>
                </a:solidFill>
                <a:ea typeface="+mn-lt"/>
                <a:cs typeface="+mn-lt"/>
                <a:hlinkClick r:id="rId3"/>
              </a:rPr>
              <a:t>https://pablo.buffer.com©</a:t>
            </a:r>
            <a:r>
              <a:rPr lang="en-US" sz="1050" dirty="0">
                <a:solidFill>
                  <a:schemeClr val="bg1"/>
                </a:solidFill>
                <a:ea typeface="+mn-lt"/>
                <a:cs typeface="+mn-lt"/>
              </a:rPr>
              <a:t> Creative Commons Zero</a:t>
            </a:r>
            <a:endParaRPr lang="en-US" sz="1050" dirty="0">
              <a:solidFill>
                <a:schemeClr val="bg1"/>
              </a:solidFill>
              <a:cs typeface="Calibri"/>
            </a:endParaRPr>
          </a:p>
          <a:p>
            <a:pPr algn="l"/>
            <a:endParaRPr lang="en-US" sz="1050" dirty="0">
              <a:solidFill>
                <a:schemeClr val="bg1"/>
              </a:solidFill>
              <a:cs typeface="Calibri"/>
            </a:endParaRPr>
          </a:p>
        </p:txBody>
      </p:sp>
      <p:sp>
        <p:nvSpPr>
          <p:cNvPr id="7" name="Rectangle 6"/>
          <p:cNvSpPr/>
          <p:nvPr/>
        </p:nvSpPr>
        <p:spPr>
          <a:xfrm>
            <a:off x="1721225" y="5581291"/>
            <a:ext cx="9004150" cy="1118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55EC-F520-4FD3-89B1-9C90C30FCD46}"/>
              </a:ext>
            </a:extLst>
          </p:cNvPr>
          <p:cNvSpPr>
            <a:spLocks noGrp="1"/>
          </p:cNvSpPr>
          <p:nvPr>
            <p:ph type="title"/>
          </p:nvPr>
        </p:nvSpPr>
        <p:spPr/>
        <p:txBody>
          <a:bodyPr/>
          <a:lstStyle/>
          <a:p>
            <a:r>
              <a:rPr lang="en-GB" dirty="0"/>
              <a:t>Demo</a:t>
            </a:r>
          </a:p>
        </p:txBody>
      </p:sp>
      <p:pic>
        <p:nvPicPr>
          <p:cNvPr id="5" name="Picture 8" descr="Scan me for the demos">
            <a:extLst>
              <a:ext uri="{FF2B5EF4-FFF2-40B4-BE49-F238E27FC236}">
                <a16:creationId xmlns:a16="http://schemas.microsoft.com/office/drawing/2014/main" id="{8863849D-8F61-4869-B5C7-9CDBBB157395}"/>
              </a:ext>
            </a:extLst>
          </p:cNvPr>
          <p:cNvPicPr>
            <a:picLocks noChangeAspect="1"/>
          </p:cNvPicPr>
          <p:nvPr/>
        </p:nvPicPr>
        <p:blipFill>
          <a:blip r:embed="rId2"/>
          <a:stretch>
            <a:fillRect/>
          </a:stretch>
        </p:blipFill>
        <p:spPr>
          <a:xfrm>
            <a:off x="9356910" y="2246118"/>
            <a:ext cx="1905000" cy="1905000"/>
          </a:xfrm>
          <a:prstGeom prst="rect">
            <a:avLst/>
          </a:prstGeom>
        </p:spPr>
      </p:pic>
      <p:sp>
        <p:nvSpPr>
          <p:cNvPr id="7" name="TextBox 6">
            <a:extLst>
              <a:ext uri="{FF2B5EF4-FFF2-40B4-BE49-F238E27FC236}">
                <a16:creationId xmlns:a16="http://schemas.microsoft.com/office/drawing/2014/main" id="{7239DF6C-2ED4-4492-9D92-1EF95A01A091}"/>
              </a:ext>
            </a:extLst>
          </p:cNvPr>
          <p:cNvSpPr txBox="1"/>
          <p:nvPr/>
        </p:nvSpPr>
        <p:spPr>
          <a:xfrm>
            <a:off x="9357795" y="1425650"/>
            <a:ext cx="1907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rPr>
              <a:t>Scan me for </a:t>
            </a:r>
            <a:r>
              <a:rPr lang="en-US" sz="2400" dirty="0"/>
              <a:t/>
            </a:r>
            <a:br>
              <a:rPr lang="en-US" sz="2400" dirty="0"/>
            </a:br>
            <a:r>
              <a:rPr lang="en-US" sz="2400" dirty="0">
                <a:solidFill>
                  <a:schemeClr val="bg1"/>
                </a:solidFill>
              </a:rPr>
              <a:t>the demos</a:t>
            </a:r>
            <a:endParaRPr lang="en-US"/>
          </a:p>
        </p:txBody>
      </p:sp>
      <p:sp>
        <p:nvSpPr>
          <p:cNvPr id="10" name="Content Placeholder 2">
            <a:extLst>
              <a:ext uri="{FF2B5EF4-FFF2-40B4-BE49-F238E27FC236}">
                <a16:creationId xmlns:a16="http://schemas.microsoft.com/office/drawing/2014/main" id="{01EB9F91-5AB3-4797-BC0C-AE461439E74F}"/>
              </a:ext>
            </a:extLst>
          </p:cNvPr>
          <p:cNvSpPr txBox="1">
            <a:spLocks/>
          </p:cNvSpPr>
          <p:nvPr/>
        </p:nvSpPr>
        <p:spPr>
          <a:xfrm>
            <a:off x="990600" y="1978025"/>
            <a:ext cx="10515600" cy="37556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Git clone f5</a:t>
            </a:r>
          </a:p>
          <a:p>
            <a:r>
              <a:rPr lang="en-GB" dirty="0"/>
              <a:t>Docker run</a:t>
            </a:r>
          </a:p>
          <a:p>
            <a:r>
              <a:rPr lang="en-GB" dirty="0">
                <a:highlight>
                  <a:srgbClr val="CA333B"/>
                </a:highlight>
              </a:rPr>
              <a:t>New </a:t>
            </a:r>
            <a:r>
              <a:rPr lang="en-GB" dirty="0" err="1">
                <a:highlight>
                  <a:srgbClr val="CA333B"/>
                </a:highlight>
              </a:rPr>
              <a:t>dbaclone</a:t>
            </a:r>
            <a:endParaRPr lang="en-GB" dirty="0">
              <a:highlight>
                <a:srgbClr val="CA333B"/>
              </a:highlight>
            </a:endParaRPr>
          </a:p>
          <a:p>
            <a:r>
              <a:rPr lang="en-GB" dirty="0"/>
              <a:t>Publish an SSDT Database Project into container</a:t>
            </a:r>
          </a:p>
        </p:txBody>
      </p:sp>
      <p:sp>
        <p:nvSpPr>
          <p:cNvPr id="6" name="Rectangle 5"/>
          <p:cNvSpPr/>
          <p:nvPr/>
        </p:nvSpPr>
        <p:spPr>
          <a:xfrm>
            <a:off x="1721225" y="5581291"/>
            <a:ext cx="9004150" cy="1118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7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BD23-69BE-43CB-8FB8-3CD43A608E3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4673A659-2FC1-4564-BE54-CD7571ED211E}"/>
              </a:ext>
            </a:extLst>
          </p:cNvPr>
          <p:cNvSpPr>
            <a:spLocks noGrp="1"/>
          </p:cNvSpPr>
          <p:nvPr>
            <p:ph idx="1"/>
          </p:nvPr>
        </p:nvSpPr>
        <p:spPr/>
        <p:txBody>
          <a:bodyPr>
            <a:normAutofit fontScale="92500"/>
          </a:bodyPr>
          <a:lstStyle/>
          <a:p>
            <a:r>
              <a:rPr lang="en-GB" sz="3600" dirty="0"/>
              <a:t>Shared databases are evil</a:t>
            </a:r>
          </a:p>
          <a:p>
            <a:r>
              <a:rPr lang="en-GB" sz="3600" dirty="0"/>
              <a:t>Simple provisioning leads to better code and deployment</a:t>
            </a:r>
          </a:p>
          <a:p>
            <a:r>
              <a:rPr lang="en-GB" sz="3600" dirty="0"/>
              <a:t>The tech is available today - and it’s free</a:t>
            </a:r>
          </a:p>
          <a:p>
            <a:endParaRPr lang="en-GB" sz="3600" dirty="0"/>
          </a:p>
          <a:p>
            <a:endParaRPr lang="en-GB" sz="3600" dirty="0"/>
          </a:p>
          <a:p>
            <a:r>
              <a:rPr lang="en-GB" sz="3600" dirty="0"/>
              <a:t>You should probably be masking your data…</a:t>
            </a:r>
          </a:p>
        </p:txBody>
      </p:sp>
    </p:spTree>
    <p:extLst>
      <p:ext uri="{BB962C8B-B14F-4D97-AF65-F5344CB8AC3E}">
        <p14:creationId xmlns:p14="http://schemas.microsoft.com/office/powerpoint/2010/main" val="1823585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Source control</a:t>
            </a:r>
          </a:p>
        </p:txBody>
      </p:sp>
      <p:sp>
        <p:nvSpPr>
          <p:cNvPr id="4" name="Content Placeholder 3">
            <a:extLst>
              <a:ext uri="{FF2B5EF4-FFF2-40B4-BE49-F238E27FC236}">
                <a16:creationId xmlns:a16="http://schemas.microsoft.com/office/drawing/2014/main" id="{ADB19412-B423-48EE-97FD-B31C8DF7F38D}"/>
              </a:ext>
            </a:extLst>
          </p:cNvPr>
          <p:cNvSpPr>
            <a:spLocks noGrp="1"/>
          </p:cNvSpPr>
          <p:nvPr>
            <p:ph idx="1"/>
          </p:nvPr>
        </p:nvSpPr>
        <p:spPr/>
        <p:txBody>
          <a:bodyPr/>
          <a:lstStyle/>
          <a:p>
            <a:endParaRPr lang="en-GB"/>
          </a:p>
        </p:txBody>
      </p:sp>
      <p:pic>
        <p:nvPicPr>
          <p:cNvPr id="1028" name="Picture 4" descr="Image result for git logo">
            <a:extLst>
              <a:ext uri="{FF2B5EF4-FFF2-40B4-BE49-F238E27FC236}">
                <a16:creationId xmlns:a16="http://schemas.microsoft.com/office/drawing/2014/main" id="{88C25D67-713F-41E5-B793-99ED2698BAA9}"/>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798416" y="1687864"/>
            <a:ext cx="1500564" cy="6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703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Source control</a:t>
            </a:r>
          </a:p>
        </p:txBody>
      </p:sp>
      <p:pic>
        <p:nvPicPr>
          <p:cNvPr id="1028" name="Picture 4" descr="Image result for git logo">
            <a:extLst>
              <a:ext uri="{FF2B5EF4-FFF2-40B4-BE49-F238E27FC236}">
                <a16:creationId xmlns:a16="http://schemas.microsoft.com/office/drawing/2014/main" id="{88C25D67-713F-41E5-B793-99ED2698BAA9}"/>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798416" y="1687864"/>
            <a:ext cx="1500564" cy="626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devops">
            <a:extLst>
              <a:ext uri="{FF2B5EF4-FFF2-40B4-BE49-F238E27FC236}">
                <a16:creationId xmlns:a16="http://schemas.microsoft.com/office/drawing/2014/main" id="{C6495046-950D-4A93-AE88-E1597BDC7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1649"/>
            <a:ext cx="2752826" cy="17205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hub logo white">
            <a:extLst>
              <a:ext uri="{FF2B5EF4-FFF2-40B4-BE49-F238E27FC236}">
                <a16:creationId xmlns:a16="http://schemas.microsoft.com/office/drawing/2014/main" id="{08C9BE08-CD93-4CEA-B423-4B6EE905B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591" y="3429000"/>
            <a:ext cx="3788107" cy="20947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itbucket">
            <a:extLst>
              <a:ext uri="{FF2B5EF4-FFF2-40B4-BE49-F238E27FC236}">
                <a16:creationId xmlns:a16="http://schemas.microsoft.com/office/drawing/2014/main" id="{90D50C28-CE4E-4833-967A-397187A2F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00" y="3584033"/>
            <a:ext cx="4381500" cy="63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24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p:txBody>
          <a:bodyPr>
            <a:normAutofit/>
          </a:bodyPr>
          <a:lstStyle/>
          <a:p>
            <a:r>
              <a:rPr lang="en-GB" sz="4000" dirty="0"/>
              <a:t>Other tools are available: </a:t>
            </a:r>
            <a:r>
              <a:rPr lang="en-GB" sz="4000" i="1" dirty="0">
                <a:solidFill>
                  <a:schemeClr val="bg1"/>
                </a:solidFill>
              </a:rPr>
              <a:t>DB tooling</a:t>
            </a:r>
          </a:p>
        </p:txBody>
      </p:sp>
      <p:pic>
        <p:nvPicPr>
          <p:cNvPr id="7" name="Picture 2" descr="Image result for ssdt">
            <a:extLst>
              <a:ext uri="{FF2B5EF4-FFF2-40B4-BE49-F238E27FC236}">
                <a16:creationId xmlns:a16="http://schemas.microsoft.com/office/drawing/2014/main" id="{001522F4-A53B-45AB-95EE-A9739B0B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1" t="10959" r="19963" b="69047"/>
          <a:stretch/>
        </p:blipFill>
        <p:spPr bwMode="auto">
          <a:xfrm>
            <a:off x="640399" y="2277153"/>
            <a:ext cx="4157475" cy="754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drawing&#10;&#10;Description automatically generated">
            <a:extLst>
              <a:ext uri="{FF2B5EF4-FFF2-40B4-BE49-F238E27FC236}">
                <a16:creationId xmlns:a16="http://schemas.microsoft.com/office/drawing/2014/main" id="{A2074B39-83F4-4B56-BE0D-0D693644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89" y="4042568"/>
            <a:ext cx="3546300" cy="850111"/>
          </a:xfrm>
          <a:prstGeom prst="rect">
            <a:avLst/>
          </a:prstGeom>
        </p:spPr>
      </p:pic>
      <p:pic>
        <p:nvPicPr>
          <p:cNvPr id="2052" name="Picture 4" descr="Flyway">
            <a:extLst>
              <a:ext uri="{FF2B5EF4-FFF2-40B4-BE49-F238E27FC236}">
                <a16:creationId xmlns:a16="http://schemas.microsoft.com/office/drawing/2014/main" id="{1EBD1C47-4DF2-4FC5-A1B2-38BF73310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479" y="2015503"/>
            <a:ext cx="2449826" cy="19476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75C0D5E-8285-44E5-B7E6-2BC0F6BFE14D}"/>
              </a:ext>
            </a:extLst>
          </p:cNvPr>
          <p:cNvGrpSpPr/>
          <p:nvPr/>
        </p:nvGrpSpPr>
        <p:grpSpPr>
          <a:xfrm>
            <a:off x="6966283" y="4500694"/>
            <a:ext cx="2839453" cy="721142"/>
            <a:chOff x="7543799" y="4371725"/>
            <a:chExt cx="2839453" cy="721142"/>
          </a:xfrm>
        </p:grpSpPr>
        <p:sp>
          <p:nvSpPr>
            <p:cNvPr id="5" name="Rectangle 4">
              <a:extLst>
                <a:ext uri="{FF2B5EF4-FFF2-40B4-BE49-F238E27FC236}">
                  <a16:creationId xmlns:a16="http://schemas.microsoft.com/office/drawing/2014/main" id="{E174A4A1-4CDF-4D09-A894-EB1073F3FB8C}"/>
                </a:ext>
              </a:extLst>
            </p:cNvPr>
            <p:cNvSpPr/>
            <p:nvPr/>
          </p:nvSpPr>
          <p:spPr>
            <a:xfrm>
              <a:off x="7543799" y="4371725"/>
              <a:ext cx="2839453" cy="721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a:extLst>
                <a:ext uri="{FF2B5EF4-FFF2-40B4-BE49-F238E27FC236}">
                  <a16:creationId xmlns:a16="http://schemas.microsoft.com/office/drawing/2014/main" id="{1D18E35A-A42F-4D22-B75D-9EBBDB22EC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8316" b="24736"/>
            <a:stretch/>
          </p:blipFill>
          <p:spPr bwMode="auto">
            <a:xfrm>
              <a:off x="7543800" y="4371725"/>
              <a:ext cx="2731168" cy="609349"/>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Site Logo">
            <a:extLst>
              <a:ext uri="{FF2B5EF4-FFF2-40B4-BE49-F238E27FC236}">
                <a16:creationId xmlns:a16="http://schemas.microsoft.com/office/drawing/2014/main" id="{2AB056B6-BDBB-4F8C-9BA7-9F39D327E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7669" y="3114376"/>
            <a:ext cx="28956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2829-3F74-41DA-AE7C-859B81A3DDD2}"/>
              </a:ext>
            </a:extLst>
          </p:cNvPr>
          <p:cNvSpPr>
            <a:spLocks noGrp="1"/>
          </p:cNvSpPr>
          <p:nvPr>
            <p:ph type="title"/>
          </p:nvPr>
        </p:nvSpPr>
        <p:spPr>
          <a:xfrm>
            <a:off x="838200" y="365125"/>
            <a:ext cx="12400280" cy="1325563"/>
          </a:xfrm>
        </p:spPr>
        <p:txBody>
          <a:bodyPr>
            <a:normAutofit/>
          </a:bodyPr>
          <a:lstStyle/>
          <a:p>
            <a:r>
              <a:rPr lang="en-GB" sz="4000" dirty="0"/>
              <a:t>Other tools are available: </a:t>
            </a:r>
            <a:r>
              <a:rPr lang="en-GB" sz="4000" i="1" dirty="0">
                <a:solidFill>
                  <a:schemeClr val="bg1"/>
                </a:solidFill>
              </a:rPr>
              <a:t>Containers/clones</a:t>
            </a:r>
          </a:p>
        </p:txBody>
      </p:sp>
      <p:grpSp>
        <p:nvGrpSpPr>
          <p:cNvPr id="8" name="Group 7">
            <a:extLst>
              <a:ext uri="{FF2B5EF4-FFF2-40B4-BE49-F238E27FC236}">
                <a16:creationId xmlns:a16="http://schemas.microsoft.com/office/drawing/2014/main" id="{04C38AE0-C8A5-40A0-B5D5-B2E772156C67}"/>
              </a:ext>
            </a:extLst>
          </p:cNvPr>
          <p:cNvGrpSpPr/>
          <p:nvPr/>
        </p:nvGrpSpPr>
        <p:grpSpPr>
          <a:xfrm>
            <a:off x="6481157" y="2546274"/>
            <a:ext cx="3982306" cy="1161647"/>
            <a:chOff x="7371494" y="2086878"/>
            <a:chExt cx="3982306" cy="1161647"/>
          </a:xfrm>
        </p:grpSpPr>
        <p:sp>
          <p:nvSpPr>
            <p:cNvPr id="17" name="Rectangle 16">
              <a:extLst>
                <a:ext uri="{FF2B5EF4-FFF2-40B4-BE49-F238E27FC236}">
                  <a16:creationId xmlns:a16="http://schemas.microsoft.com/office/drawing/2014/main" id="{8409821C-7C07-40AD-AF7E-D9BBBD12416E}"/>
                </a:ext>
              </a:extLst>
            </p:cNvPr>
            <p:cNvSpPr/>
            <p:nvPr/>
          </p:nvSpPr>
          <p:spPr>
            <a:xfrm>
              <a:off x="7371494" y="2086878"/>
              <a:ext cx="3982306" cy="116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0134ED0A-609B-4B12-8BA5-3F37BC2B1B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623" y="2299697"/>
              <a:ext cx="3670484" cy="824940"/>
            </a:xfrm>
            <a:prstGeom prst="rect">
              <a:avLst/>
            </a:prstGeom>
          </p:spPr>
        </p:pic>
      </p:grpSp>
      <p:pic>
        <p:nvPicPr>
          <p:cNvPr id="13" name="Picture 2" descr="Image result for Actifio Logo">
            <a:extLst>
              <a:ext uri="{FF2B5EF4-FFF2-40B4-BE49-F238E27FC236}">
                <a16:creationId xmlns:a16="http://schemas.microsoft.com/office/drawing/2014/main" id="{72949E5F-F7A4-4610-9F53-979EF8914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927" y="3678935"/>
            <a:ext cx="1674222" cy="16742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9FF45C4-1651-4FE3-BBBD-3444BCF9441A}"/>
              </a:ext>
            </a:extLst>
          </p:cNvPr>
          <p:cNvGrpSpPr/>
          <p:nvPr/>
        </p:nvGrpSpPr>
        <p:grpSpPr>
          <a:xfrm>
            <a:off x="5346352" y="4153830"/>
            <a:ext cx="4191001" cy="1325563"/>
            <a:chOff x="6095999" y="4238051"/>
            <a:chExt cx="4191001" cy="1325563"/>
          </a:xfrm>
        </p:grpSpPr>
        <p:sp>
          <p:nvSpPr>
            <p:cNvPr id="16" name="Rectangle 15">
              <a:extLst>
                <a:ext uri="{FF2B5EF4-FFF2-40B4-BE49-F238E27FC236}">
                  <a16:creationId xmlns:a16="http://schemas.microsoft.com/office/drawing/2014/main" id="{B98E5EDE-5DAB-497D-95F5-98C10F7EF3F2}"/>
                </a:ext>
              </a:extLst>
            </p:cNvPr>
            <p:cNvSpPr/>
            <p:nvPr/>
          </p:nvSpPr>
          <p:spPr>
            <a:xfrm>
              <a:off x="6095999" y="4238051"/>
              <a:ext cx="4191001"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4" descr="Image result for delphix">
              <a:extLst>
                <a:ext uri="{FF2B5EF4-FFF2-40B4-BE49-F238E27FC236}">
                  <a16:creationId xmlns:a16="http://schemas.microsoft.com/office/drawing/2014/main" id="{7C314D39-357B-47C2-BF13-938A144D2A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3093" y="4369372"/>
              <a:ext cx="3880485" cy="98378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Image result for windocks">
            <a:extLst>
              <a:ext uri="{FF2B5EF4-FFF2-40B4-BE49-F238E27FC236}">
                <a16:creationId xmlns:a16="http://schemas.microsoft.com/office/drawing/2014/main" id="{5F093641-3604-45D9-B11B-E86BE8337EB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251" b="25512"/>
          <a:stretch/>
        </p:blipFill>
        <p:spPr bwMode="auto">
          <a:xfrm>
            <a:off x="3075927" y="2091841"/>
            <a:ext cx="3073400" cy="111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83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Further reading</a:t>
            </a:r>
          </a:p>
        </p:txBody>
      </p:sp>
      <p:pic>
        <p:nvPicPr>
          <p:cNvPr id="8" name="Content Placeholder 4" descr="A stack of newspapers next to a book shelf&#10;&#10;Description automatically generated">
            <a:extLst>
              <a:ext uri="{FF2B5EF4-FFF2-40B4-BE49-F238E27FC236}">
                <a16:creationId xmlns:a16="http://schemas.microsoft.com/office/drawing/2014/main" id="{0729D6CD-E45C-46FB-9037-A64E86BCC7B1}"/>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757311" y="1632585"/>
            <a:ext cx="6677377" cy="3756025"/>
          </a:xfrm>
        </p:spPr>
      </p:pic>
    </p:spTree>
    <p:extLst>
      <p:ext uri="{BB962C8B-B14F-4D97-AF65-F5344CB8AC3E}">
        <p14:creationId xmlns:p14="http://schemas.microsoft.com/office/powerpoint/2010/main" val="104297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F684F1-6989-4CA8-B13F-428FFBD47D79}"/>
              </a:ext>
            </a:extLst>
          </p:cNvPr>
          <p:cNvSpPr>
            <a:spLocks noGrp="1"/>
          </p:cNvSpPr>
          <p:nvPr>
            <p:ph type="title"/>
          </p:nvPr>
        </p:nvSpPr>
        <p:spPr/>
        <p:txBody>
          <a:bodyPr/>
          <a:lstStyle/>
          <a:p>
            <a:r>
              <a:rPr lang="en-GB" dirty="0"/>
              <a:t>Extensions</a:t>
            </a:r>
          </a:p>
        </p:txBody>
      </p:sp>
      <p:sp>
        <p:nvSpPr>
          <p:cNvPr id="5" name="Content Placeholder 2">
            <a:extLst>
              <a:ext uri="{FF2B5EF4-FFF2-40B4-BE49-F238E27FC236}">
                <a16:creationId xmlns:a16="http://schemas.microsoft.com/office/drawing/2014/main" id="{CCA3E0FB-9A3A-4589-B389-58ED706582DD}"/>
              </a:ext>
            </a:extLst>
          </p:cNvPr>
          <p:cNvSpPr>
            <a:spLocks noGrp="1"/>
          </p:cNvSpPr>
          <p:nvPr>
            <p:ph idx="1"/>
          </p:nvPr>
        </p:nvSpPr>
        <p:spPr/>
        <p:txBody>
          <a:bodyPr vert="horz" lIns="91440" tIns="45720" rIns="91440" bIns="45720" rtlCol="0" anchor="t">
            <a:normAutofit/>
          </a:bodyPr>
          <a:lstStyle/>
          <a:p>
            <a:r>
              <a:rPr lang="en-GB" dirty="0">
                <a:ea typeface="+mn-lt"/>
                <a:cs typeface="+mn-lt"/>
              </a:rPr>
              <a:t>•</a:t>
            </a:r>
            <a:r>
              <a:rPr lang="en-GB" dirty="0" err="1">
                <a:ea typeface="+mn-lt"/>
                <a:cs typeface="+mn-lt"/>
              </a:rPr>
              <a:t>tSQLt</a:t>
            </a:r>
            <a:r>
              <a:rPr lang="en-GB" dirty="0">
                <a:ea typeface="+mn-lt"/>
                <a:cs typeface="+mn-lt"/>
              </a:rPr>
              <a:t/>
            </a:r>
            <a:br>
              <a:rPr lang="en-GB" dirty="0">
                <a:ea typeface="+mn-lt"/>
                <a:cs typeface="+mn-lt"/>
              </a:rPr>
            </a:br>
            <a:r>
              <a:rPr lang="en-GB" dirty="0">
                <a:ea typeface="+mn-lt"/>
                <a:cs typeface="+mn-lt"/>
              </a:rPr>
              <a:t> </a:t>
            </a:r>
            <a:r>
              <a:rPr lang="en-GB" dirty="0">
                <a:ea typeface="+mn-lt"/>
                <a:cs typeface="+mn-lt"/>
                <a:hlinkClick r:id="rId2"/>
              </a:rPr>
              <a:t>https://tsqlt.org/</a:t>
            </a:r>
            <a:endParaRPr lang="en-US"/>
          </a:p>
          <a:p>
            <a:r>
              <a:rPr lang="en-GB" dirty="0">
                <a:ea typeface="+mn-lt"/>
                <a:cs typeface="+mn-lt"/>
              </a:rPr>
              <a:t>•</a:t>
            </a:r>
            <a:r>
              <a:rPr lang="en-GB" dirty="0" err="1">
                <a:ea typeface="+mn-lt"/>
                <a:cs typeface="+mn-lt"/>
              </a:rPr>
              <a:t>PStSQLtTestGenerator</a:t>
            </a:r>
            <a:r>
              <a:rPr lang="en-GB" dirty="0">
                <a:ea typeface="+mn-lt"/>
                <a:cs typeface="+mn-lt"/>
              </a:rPr>
              <a:t/>
            </a:r>
            <a:br>
              <a:rPr lang="en-GB" dirty="0">
                <a:ea typeface="+mn-lt"/>
                <a:cs typeface="+mn-lt"/>
              </a:rPr>
            </a:br>
            <a:r>
              <a:rPr lang="en-GB" dirty="0">
                <a:ea typeface="+mn-lt"/>
                <a:cs typeface="+mn-lt"/>
              </a:rPr>
              <a:t> </a:t>
            </a:r>
            <a:r>
              <a:rPr lang="en-GB" dirty="0">
                <a:ea typeface="+mn-lt"/>
                <a:cs typeface="+mn-lt"/>
                <a:hlinkClick r:id="rId3"/>
              </a:rPr>
              <a:t>https://github.com/sanderstad/PStSQLtTestGenerator</a:t>
            </a:r>
            <a:endParaRPr lang="en-GB"/>
          </a:p>
          <a:p>
            <a:r>
              <a:rPr lang="en-GB" dirty="0">
                <a:ea typeface="+mn-lt"/>
                <a:cs typeface="+mn-lt"/>
              </a:rPr>
              <a:t>•SSDT-With-</a:t>
            </a:r>
            <a:r>
              <a:rPr lang="en-GB" dirty="0" err="1">
                <a:ea typeface="+mn-lt"/>
                <a:cs typeface="+mn-lt"/>
              </a:rPr>
              <a:t>tSQLt</a:t>
            </a:r>
            <a:r>
              <a:rPr lang="en-GB" dirty="0">
                <a:ea typeface="+mn-lt"/>
                <a:cs typeface="+mn-lt"/>
              </a:rPr>
              <a:t>-Template</a:t>
            </a:r>
            <a:br>
              <a:rPr lang="en-GB" dirty="0">
                <a:ea typeface="+mn-lt"/>
                <a:cs typeface="+mn-lt"/>
              </a:rPr>
            </a:br>
            <a:r>
              <a:rPr lang="en-GB" dirty="0">
                <a:ea typeface="+mn-lt"/>
                <a:cs typeface="+mn-lt"/>
              </a:rPr>
              <a:t> </a:t>
            </a:r>
            <a:r>
              <a:rPr lang="en-GB" dirty="0">
                <a:ea typeface="+mn-lt"/>
                <a:cs typeface="+mn-lt"/>
                <a:hlinkClick r:id="rId4"/>
              </a:rPr>
              <a:t>https://github.com/sanderstad/SSDT-With-tSQLt-Template</a:t>
            </a:r>
            <a:endParaRPr lang="en-GB"/>
          </a:p>
          <a:p>
            <a:endParaRPr lang="en-GB" dirty="0">
              <a:cs typeface="Calibri"/>
            </a:endParaRPr>
          </a:p>
        </p:txBody>
      </p:sp>
      <p:sp>
        <p:nvSpPr>
          <p:cNvPr id="7" name="Rectangle 6">
            <a:extLst>
              <a:ext uri="{FF2B5EF4-FFF2-40B4-BE49-F238E27FC236}">
                <a16:creationId xmlns:a16="http://schemas.microsoft.com/office/drawing/2014/main" id="{E9356459-5448-4658-A1E9-C2C2D568798E}"/>
              </a:ext>
            </a:extLst>
          </p:cNvPr>
          <p:cNvSpPr/>
          <p:nvPr/>
        </p:nvSpPr>
        <p:spPr>
          <a:xfrm>
            <a:off x="3464931" y="6604084"/>
            <a:ext cx="8727069"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 xmlns:ahyp="http://schemas.microsoft.com/office/drawing/2018/hyperlinkcolor" val="tx"/>
                    </a:ext>
                  </a:extLst>
                </a:hlinkClick>
              </a:rPr>
              <a:t>http://jr0cket.co.uk/2013/08/getting-to-grips-with-git-understanding-the-simple-workflow.html.html</a:t>
            </a:r>
            <a:r>
              <a:rPr lang="en-GB" sz="1050" dirty="0"/>
              <a:t>© Creative Commons Attribution-</a:t>
            </a:r>
            <a:r>
              <a:rPr lang="en-GB" sz="1050" dirty="0" err="1"/>
              <a:t>ShareAlike</a:t>
            </a:r>
            <a:r>
              <a:rPr lang="en-GB" sz="1050" dirty="0"/>
              <a:t> 4.0</a:t>
            </a:r>
            <a:endParaRPr lang="en-GB" sz="1050" i="0" dirty="0">
              <a:effectLst/>
            </a:endParaRPr>
          </a:p>
        </p:txBody>
      </p:sp>
      <p:sp>
        <p:nvSpPr>
          <p:cNvPr id="6" name="TextBox 5">
            <a:extLst>
              <a:ext uri="{FF2B5EF4-FFF2-40B4-BE49-F238E27FC236}">
                <a16:creationId xmlns:a16="http://schemas.microsoft.com/office/drawing/2014/main" id="{B902B75F-90A4-4B3F-84B7-8052B8090968}"/>
              </a:ext>
            </a:extLst>
          </p:cNvPr>
          <p:cNvSpPr txBox="1"/>
          <p:nvPr/>
        </p:nvSpPr>
        <p:spPr>
          <a:xfrm>
            <a:off x="3207657" y="2510971"/>
            <a:ext cx="3036793" cy="369332"/>
          </a:xfrm>
          <a:prstGeom prst="rect">
            <a:avLst/>
          </a:prstGeom>
          <a:noFill/>
        </p:spPr>
        <p:txBody>
          <a:bodyPr wrap="none" rtlCol="0">
            <a:spAutoFit/>
          </a:bodyPr>
          <a:lstStyle/>
          <a:p>
            <a:r>
              <a:rPr lang="en-GB" dirty="0"/>
              <a:t>To do – make a better diagram</a:t>
            </a:r>
          </a:p>
        </p:txBody>
      </p:sp>
      <p:sp>
        <p:nvSpPr>
          <p:cNvPr id="8" name="Rectangle 7"/>
          <p:cNvSpPr/>
          <p:nvPr/>
        </p:nvSpPr>
        <p:spPr>
          <a:xfrm>
            <a:off x="1721225" y="5581291"/>
            <a:ext cx="9004150" cy="1118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55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C9DCAD7-6BDF-46B1-982E-ED9379974640}"/>
              </a:ext>
            </a:extLst>
          </p:cNvPr>
          <p:cNvSpPr txBox="1">
            <a:spLocks/>
          </p:cNvSpPr>
          <p:nvPr/>
        </p:nvSpPr>
        <p:spPr>
          <a:xfrm>
            <a:off x="838200" y="140906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3600" b="1" dirty="0">
                <a:solidFill>
                  <a:srgbClr val="FE9901"/>
                </a:solidFill>
                <a:latin typeface="Raleway" panose="020B0503030101060003" pitchFamily="34" charset="0"/>
              </a:rPr>
              <a:t>Alex Yates</a:t>
            </a:r>
          </a:p>
          <a:p>
            <a:pPr marL="0" indent="0" algn="r">
              <a:buFont typeface="Arial" panose="020B0604020202020204" pitchFamily="34" charset="0"/>
              <a:buNone/>
            </a:pPr>
            <a:r>
              <a:rPr lang="en-GB" sz="2000" b="1" dirty="0">
                <a:solidFill>
                  <a:srgbClr val="00B0F0"/>
                </a:solidFill>
                <a:latin typeface="Raleway" panose="020B0503030101060003" pitchFamily="34" charset="0"/>
              </a:rPr>
              <a:t>@_</a:t>
            </a:r>
            <a:r>
              <a:rPr lang="en-GB" sz="2000" b="1" dirty="0" err="1">
                <a:solidFill>
                  <a:srgbClr val="00B0F0"/>
                </a:solidFill>
                <a:latin typeface="Raleway" panose="020B0503030101060003" pitchFamily="34" charset="0"/>
              </a:rPr>
              <a:t>AlexYates</a:t>
            </a:r>
            <a:r>
              <a:rPr lang="en-GB" sz="2000" b="1" dirty="0">
                <a:solidFill>
                  <a:srgbClr val="00B0F0"/>
                </a:solidFill>
                <a:latin typeface="Raleway" panose="020B0503030101060003" pitchFamily="34" charset="0"/>
              </a:rPr>
              <a:t>_</a:t>
            </a:r>
          </a:p>
          <a:p>
            <a:pPr marL="0" indent="0" algn="r">
              <a:buFont typeface="Arial" panose="020B0604020202020204" pitchFamily="34" charset="0"/>
              <a:buNone/>
            </a:pPr>
            <a:endParaRPr lang="en-GB" sz="2400" dirty="0"/>
          </a:p>
          <a:p>
            <a:pPr marL="0" indent="0" algn="r">
              <a:buFont typeface="Arial" panose="020B0604020202020204" pitchFamily="34" charset="0"/>
              <a:buNone/>
            </a:pPr>
            <a:r>
              <a:rPr lang="en-GB" sz="2400" dirty="0"/>
              <a:t>DevOps coach and mentor</a:t>
            </a:r>
          </a:p>
          <a:p>
            <a:pPr marL="0" indent="0" algn="r">
              <a:buFont typeface="Arial" panose="020B0604020202020204" pitchFamily="34" charset="0"/>
              <a:buNone/>
            </a:pPr>
            <a:r>
              <a:rPr lang="en-GB" sz="2400" dirty="0"/>
              <a:t>10 </a:t>
            </a:r>
            <a:r>
              <a:rPr lang="en-GB" sz="2400" dirty="0" err="1"/>
              <a:t>yrs</a:t>
            </a:r>
            <a:r>
              <a:rPr lang="en-GB" sz="2400" dirty="0"/>
              <a:t> of Database DevOps</a:t>
            </a:r>
          </a:p>
          <a:p>
            <a:pPr marL="0" indent="0" algn="r">
              <a:buFont typeface="Arial" panose="020B0604020202020204" pitchFamily="34" charset="0"/>
              <a:buNone/>
            </a:pPr>
            <a:r>
              <a:rPr lang="en-GB" sz="2400" dirty="0"/>
              <a:t>Data Relay co-organiser</a:t>
            </a:r>
          </a:p>
          <a:p>
            <a:pPr marL="0" indent="0" algn="r">
              <a:buFont typeface="Arial" panose="020B0604020202020204" pitchFamily="34" charset="0"/>
              <a:buNone/>
            </a:pPr>
            <a:r>
              <a:rPr lang="en-GB" sz="2400" dirty="0"/>
              <a:t>Founder of Speaking Mentors</a:t>
            </a:r>
          </a:p>
          <a:p>
            <a:pPr marL="0" indent="0" algn="r">
              <a:buFont typeface="Arial" panose="020B0604020202020204" pitchFamily="34" charset="0"/>
              <a:buNone/>
            </a:pPr>
            <a:r>
              <a:rPr lang="en-GB" sz="2400" dirty="0"/>
              <a:t>Microsoft Data Platform MVP</a:t>
            </a:r>
          </a:p>
        </p:txBody>
      </p:sp>
      <p:sp>
        <p:nvSpPr>
          <p:cNvPr id="12" name="Content Placeholder 4">
            <a:extLst>
              <a:ext uri="{FF2B5EF4-FFF2-40B4-BE49-F238E27FC236}">
                <a16:creationId xmlns:a16="http://schemas.microsoft.com/office/drawing/2014/main" id="{22C52396-C444-4BA0-9A3D-B20DA0E56E45}"/>
              </a:ext>
            </a:extLst>
          </p:cNvPr>
          <p:cNvSpPr txBox="1">
            <a:spLocks/>
          </p:cNvSpPr>
          <p:nvPr/>
        </p:nvSpPr>
        <p:spPr>
          <a:xfrm>
            <a:off x="6172200" y="140906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b="1" dirty="0">
                <a:solidFill>
                  <a:srgbClr val="CA333B"/>
                </a:solidFill>
                <a:latin typeface="Raleway" panose="020B0503030101060003" pitchFamily="34" charset="0"/>
              </a:rPr>
              <a:t>Sander </a:t>
            </a:r>
            <a:r>
              <a:rPr lang="en-GB" sz="3600" b="1" dirty="0" err="1">
                <a:solidFill>
                  <a:srgbClr val="CA333B"/>
                </a:solidFill>
                <a:latin typeface="Raleway" panose="020B0503030101060003" pitchFamily="34" charset="0"/>
              </a:rPr>
              <a:t>Stad</a:t>
            </a:r>
            <a:endParaRPr lang="en-GB" sz="3600" b="1" dirty="0">
              <a:solidFill>
                <a:srgbClr val="CA333B"/>
              </a:solidFill>
              <a:latin typeface="Raleway" panose="020B0503030101060003" pitchFamily="34" charset="0"/>
            </a:endParaRPr>
          </a:p>
          <a:p>
            <a:pPr marL="0" indent="0">
              <a:buFont typeface="Arial" panose="020B0604020202020204" pitchFamily="34" charset="0"/>
              <a:buNone/>
            </a:pPr>
            <a:r>
              <a:rPr lang="en-GB" sz="2000" b="1" dirty="0">
                <a:solidFill>
                  <a:srgbClr val="00B0F0"/>
                </a:solidFill>
                <a:latin typeface="Raleway" panose="020B0503030101060003" pitchFamily="34" charset="0"/>
              </a:rPr>
              <a:t>@</a:t>
            </a:r>
            <a:r>
              <a:rPr lang="en-GB" sz="2000" b="1" dirty="0" err="1" smtClean="0">
                <a:solidFill>
                  <a:srgbClr val="00B0F0"/>
                </a:solidFill>
                <a:latin typeface="Raleway" panose="020B0503030101060003" pitchFamily="34" charset="0"/>
              </a:rPr>
              <a:t>sqlstad</a:t>
            </a:r>
            <a:endParaRPr lang="en-GB" sz="2000" b="1" dirty="0" smtClean="0">
              <a:solidFill>
                <a:srgbClr val="00B0F0"/>
              </a:solidFill>
              <a:latin typeface="Raleway" panose="020B0503030101060003" pitchFamily="34" charset="0"/>
            </a:endParaRPr>
          </a:p>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t>SQL Server DBA</a:t>
            </a:r>
          </a:p>
          <a:p>
            <a:pPr marL="0" indent="0">
              <a:buFont typeface="Arial" panose="020B0604020202020204" pitchFamily="34" charset="0"/>
              <a:buNone/>
            </a:pPr>
            <a:r>
              <a:rPr lang="en-GB" sz="2400" dirty="0"/>
              <a:t>Agriculture, finance, healthcare</a:t>
            </a:r>
          </a:p>
          <a:p>
            <a:pPr marL="0" indent="0">
              <a:buFont typeface="Arial" panose="020B0604020202020204" pitchFamily="34" charset="0"/>
              <a:buNone/>
            </a:pPr>
            <a:r>
              <a:rPr lang="en-GB" sz="2400" dirty="0" err="1"/>
              <a:t>dbatools</a:t>
            </a:r>
            <a:r>
              <a:rPr lang="en-GB" sz="2400" dirty="0"/>
              <a:t> contributor</a:t>
            </a:r>
          </a:p>
          <a:p>
            <a:pPr marL="0" indent="0">
              <a:buFont typeface="Arial" panose="020B0604020202020204" pitchFamily="34" charset="0"/>
              <a:buNone/>
            </a:pPr>
            <a:r>
              <a:rPr lang="en-GB" sz="2400" dirty="0" err="1"/>
              <a:t>dbaclone</a:t>
            </a:r>
            <a:r>
              <a:rPr lang="en-GB" sz="2400" dirty="0"/>
              <a:t> maintainer</a:t>
            </a:r>
          </a:p>
          <a:p>
            <a:pPr marL="0" indent="0">
              <a:buFont typeface="Arial" panose="020B0604020202020204" pitchFamily="34" charset="0"/>
              <a:buNone/>
            </a:pPr>
            <a:r>
              <a:rPr lang="en-GB" sz="2400" dirty="0"/>
              <a:t>Microsoft Cloud and Data Center MVP</a:t>
            </a:r>
          </a:p>
          <a:p>
            <a:pPr marL="0" indent="0">
              <a:buFont typeface="Arial" panose="020B0604020202020204" pitchFamily="34" charset="0"/>
              <a:buNone/>
            </a:pPr>
            <a:endParaRPr lang="en-GB" dirty="0"/>
          </a:p>
        </p:txBody>
      </p:sp>
      <p:sp>
        <p:nvSpPr>
          <p:cNvPr id="13" name="Oval 12">
            <a:extLst>
              <a:ext uri="{FF2B5EF4-FFF2-40B4-BE49-F238E27FC236}">
                <a16:creationId xmlns:a16="http://schemas.microsoft.com/office/drawing/2014/main" id="{6FBE6956-055A-4568-810A-124DCF998936}"/>
              </a:ext>
            </a:extLst>
          </p:cNvPr>
          <p:cNvSpPr/>
          <p:nvPr/>
        </p:nvSpPr>
        <p:spPr>
          <a:xfrm>
            <a:off x="609600" y="756920"/>
            <a:ext cx="2209800" cy="22098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7BE742E-9354-413B-9939-E70936D432FD}"/>
              </a:ext>
            </a:extLst>
          </p:cNvPr>
          <p:cNvSpPr/>
          <p:nvPr/>
        </p:nvSpPr>
        <p:spPr>
          <a:xfrm>
            <a:off x="9372600" y="756920"/>
            <a:ext cx="2209800" cy="2209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0147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6E2D2-FA4E-486E-A4A1-BC0D49BDE4E5}"/>
              </a:ext>
            </a:extLst>
          </p:cNvPr>
          <p:cNvSpPr>
            <a:spLocks noGrp="1"/>
          </p:cNvSpPr>
          <p:nvPr>
            <p:ph sz="half" idx="1"/>
          </p:nvPr>
        </p:nvSpPr>
        <p:spPr>
          <a:xfrm>
            <a:off x="838200" y="1409065"/>
            <a:ext cx="5181600" cy="4351338"/>
          </a:xfrm>
        </p:spPr>
        <p:txBody>
          <a:bodyPr/>
          <a:lstStyle/>
          <a:p>
            <a:pPr marL="0" indent="0" algn="r">
              <a:buNone/>
            </a:pPr>
            <a:r>
              <a:rPr lang="en-GB" sz="3600" b="1" dirty="0">
                <a:solidFill>
                  <a:srgbClr val="FE9901"/>
                </a:solidFill>
                <a:latin typeface="Raleway" panose="020B0503030101060003" pitchFamily="34" charset="0"/>
              </a:rPr>
              <a:t>Alex Yates</a:t>
            </a:r>
          </a:p>
          <a:p>
            <a:pPr marL="0" indent="0" algn="r">
              <a:buNone/>
            </a:pPr>
            <a:r>
              <a:rPr lang="en-GB" sz="2000" b="1" dirty="0">
                <a:solidFill>
                  <a:srgbClr val="00B0F0"/>
                </a:solidFill>
                <a:latin typeface="Raleway" panose="020B0503030101060003" pitchFamily="34" charset="0"/>
              </a:rPr>
              <a:t>@_</a:t>
            </a:r>
            <a:r>
              <a:rPr lang="en-GB" sz="2000" b="1" dirty="0" err="1">
                <a:solidFill>
                  <a:srgbClr val="00B0F0"/>
                </a:solidFill>
                <a:latin typeface="Raleway" panose="020B0503030101060003" pitchFamily="34" charset="0"/>
              </a:rPr>
              <a:t>AlexYates</a:t>
            </a:r>
            <a:r>
              <a:rPr lang="en-GB" sz="2000" b="1" dirty="0">
                <a:solidFill>
                  <a:srgbClr val="00B0F0"/>
                </a:solidFill>
                <a:latin typeface="Raleway" panose="020B0503030101060003" pitchFamily="34" charset="0"/>
              </a:rPr>
              <a:t>_</a:t>
            </a:r>
          </a:p>
          <a:p>
            <a:pPr marL="0" indent="0" algn="r">
              <a:buNone/>
            </a:pPr>
            <a:endParaRPr lang="en-GB" sz="2400" dirty="0"/>
          </a:p>
          <a:p>
            <a:pPr marL="0" indent="0" algn="r">
              <a:buNone/>
            </a:pPr>
            <a:r>
              <a:rPr lang="en-GB" sz="2400" dirty="0"/>
              <a:t>DevOps coach and mentor</a:t>
            </a:r>
          </a:p>
          <a:p>
            <a:pPr marL="0" indent="0" algn="r">
              <a:buNone/>
            </a:pPr>
            <a:r>
              <a:rPr lang="en-GB" sz="2400" dirty="0"/>
              <a:t>10 </a:t>
            </a:r>
            <a:r>
              <a:rPr lang="en-GB" sz="2400" dirty="0" err="1"/>
              <a:t>yrs</a:t>
            </a:r>
            <a:r>
              <a:rPr lang="en-GB" sz="2400" dirty="0"/>
              <a:t> of Database DevOps</a:t>
            </a:r>
          </a:p>
          <a:p>
            <a:pPr marL="0" indent="0" algn="r">
              <a:buNone/>
            </a:pPr>
            <a:r>
              <a:rPr lang="en-GB" sz="2400" dirty="0"/>
              <a:t>Data Relay co-organiser</a:t>
            </a:r>
          </a:p>
          <a:p>
            <a:pPr marL="0" indent="0" algn="r">
              <a:buNone/>
            </a:pPr>
            <a:r>
              <a:rPr lang="en-GB" sz="2400" dirty="0"/>
              <a:t>Founder of Speaking Mentors</a:t>
            </a:r>
          </a:p>
          <a:p>
            <a:pPr marL="0" indent="0" algn="r">
              <a:buNone/>
            </a:pPr>
            <a:r>
              <a:rPr lang="en-GB" sz="2400" dirty="0"/>
              <a:t>Microsoft Data Platform MVP</a:t>
            </a:r>
          </a:p>
        </p:txBody>
      </p:sp>
      <p:sp>
        <p:nvSpPr>
          <p:cNvPr id="5" name="Content Placeholder 4">
            <a:extLst>
              <a:ext uri="{FF2B5EF4-FFF2-40B4-BE49-F238E27FC236}">
                <a16:creationId xmlns:a16="http://schemas.microsoft.com/office/drawing/2014/main" id="{263F961C-A172-4954-89B6-48BA89B3812F}"/>
              </a:ext>
            </a:extLst>
          </p:cNvPr>
          <p:cNvSpPr>
            <a:spLocks noGrp="1"/>
          </p:cNvSpPr>
          <p:nvPr>
            <p:ph sz="half" idx="2"/>
          </p:nvPr>
        </p:nvSpPr>
        <p:spPr>
          <a:xfrm>
            <a:off x="6172200" y="1409065"/>
            <a:ext cx="5181600" cy="4351338"/>
          </a:xfrm>
        </p:spPr>
        <p:txBody>
          <a:bodyPr/>
          <a:lstStyle/>
          <a:p>
            <a:pPr marL="0" indent="0">
              <a:buNone/>
            </a:pPr>
            <a:r>
              <a:rPr lang="en-GB" sz="3600" b="1" dirty="0">
                <a:solidFill>
                  <a:srgbClr val="CA333B"/>
                </a:solidFill>
                <a:latin typeface="Raleway" panose="020B0503030101060003" pitchFamily="34" charset="0"/>
              </a:rPr>
              <a:t>Sander </a:t>
            </a:r>
            <a:r>
              <a:rPr lang="en-GB" sz="3600" b="1" dirty="0" err="1">
                <a:solidFill>
                  <a:srgbClr val="CA333B"/>
                </a:solidFill>
                <a:latin typeface="Raleway" panose="020B0503030101060003" pitchFamily="34" charset="0"/>
              </a:rPr>
              <a:t>Stad</a:t>
            </a:r>
            <a:endParaRPr lang="en-GB" sz="3600" b="1" dirty="0">
              <a:solidFill>
                <a:srgbClr val="CA333B"/>
              </a:solidFill>
              <a:latin typeface="Raleway" panose="020B0503030101060003" pitchFamily="34" charset="0"/>
            </a:endParaRPr>
          </a:p>
          <a:p>
            <a:pPr marL="0" indent="0">
              <a:buNone/>
            </a:pPr>
            <a:r>
              <a:rPr lang="en-GB" sz="2000" b="1" dirty="0">
                <a:solidFill>
                  <a:srgbClr val="00B0F0"/>
                </a:solidFill>
                <a:latin typeface="Raleway" panose="020B0503030101060003" pitchFamily="34" charset="0"/>
              </a:rPr>
              <a:t>@</a:t>
            </a:r>
            <a:r>
              <a:rPr lang="en-GB" sz="2000" b="1" dirty="0" err="1">
                <a:solidFill>
                  <a:srgbClr val="00B0F0"/>
                </a:solidFill>
                <a:latin typeface="Raleway" panose="020B0503030101060003" pitchFamily="34" charset="0"/>
              </a:rPr>
              <a:t>sqlstad</a:t>
            </a:r>
            <a:endParaRPr lang="en-GB" sz="2000" dirty="0"/>
          </a:p>
          <a:p>
            <a:pPr marL="0" indent="0">
              <a:buNone/>
            </a:pPr>
            <a:endParaRPr lang="en-GB" sz="2400" dirty="0"/>
          </a:p>
          <a:p>
            <a:pPr marL="0" indent="0">
              <a:buNone/>
            </a:pPr>
            <a:r>
              <a:rPr lang="en-GB" sz="2400" dirty="0"/>
              <a:t>SQL Server DBA</a:t>
            </a:r>
          </a:p>
          <a:p>
            <a:pPr marL="0" indent="0">
              <a:buNone/>
            </a:pPr>
            <a:r>
              <a:rPr lang="en-GB" sz="2400" dirty="0"/>
              <a:t>Agriculture, finance, healthcare</a:t>
            </a:r>
          </a:p>
          <a:p>
            <a:pPr marL="0" indent="0">
              <a:buNone/>
            </a:pPr>
            <a:r>
              <a:rPr lang="en-GB" sz="2400" dirty="0" err="1"/>
              <a:t>dbatools</a:t>
            </a:r>
            <a:r>
              <a:rPr lang="en-GB" sz="2400" dirty="0"/>
              <a:t> contributor</a:t>
            </a:r>
          </a:p>
          <a:p>
            <a:pPr marL="0" indent="0">
              <a:buNone/>
            </a:pPr>
            <a:r>
              <a:rPr lang="en-GB" sz="2400" dirty="0" err="1"/>
              <a:t>dbaclone</a:t>
            </a:r>
            <a:r>
              <a:rPr lang="en-GB" sz="2400" dirty="0"/>
              <a:t> maintainer</a:t>
            </a:r>
          </a:p>
          <a:p>
            <a:pPr marL="0" indent="0">
              <a:buNone/>
            </a:pPr>
            <a:r>
              <a:rPr lang="en-GB" sz="2400" dirty="0"/>
              <a:t>Microsoft Cloud and Data Center MVP</a:t>
            </a:r>
          </a:p>
          <a:p>
            <a:pPr marL="0" indent="0">
              <a:buNone/>
            </a:pPr>
            <a:endParaRPr lang="en-GB" dirty="0"/>
          </a:p>
        </p:txBody>
      </p:sp>
      <p:sp>
        <p:nvSpPr>
          <p:cNvPr id="9" name="Oval 8">
            <a:extLst>
              <a:ext uri="{FF2B5EF4-FFF2-40B4-BE49-F238E27FC236}">
                <a16:creationId xmlns:a16="http://schemas.microsoft.com/office/drawing/2014/main" id="{68026318-8495-451E-A961-472E8117C8ED}"/>
              </a:ext>
            </a:extLst>
          </p:cNvPr>
          <p:cNvSpPr/>
          <p:nvPr/>
        </p:nvSpPr>
        <p:spPr>
          <a:xfrm>
            <a:off x="609600" y="756920"/>
            <a:ext cx="2209800" cy="22098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rgbClr val="FE9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A403BFF-1B16-41F1-9894-BC1699A27742}"/>
              </a:ext>
            </a:extLst>
          </p:cNvPr>
          <p:cNvSpPr/>
          <p:nvPr/>
        </p:nvSpPr>
        <p:spPr>
          <a:xfrm>
            <a:off x="9372600" y="756920"/>
            <a:ext cx="2209800" cy="2209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CA3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CE6F42E2-FE81-4AB2-B2FD-4E0BD1692FF8}"/>
              </a:ext>
            </a:extLst>
          </p:cNvPr>
          <p:cNvSpPr txBox="1">
            <a:spLocks/>
          </p:cNvSpPr>
          <p:nvPr/>
        </p:nvSpPr>
        <p:spPr>
          <a:xfrm>
            <a:off x="3505200" y="310038"/>
            <a:ext cx="5181600" cy="89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800" b="1" dirty="0">
                <a:latin typeface="Raleway" panose="020B0503030101060003" pitchFamily="34" charset="0"/>
              </a:rPr>
              <a:t>Question time…</a:t>
            </a:r>
            <a:endParaRPr lang="en-GB" sz="3600" dirty="0"/>
          </a:p>
        </p:txBody>
      </p:sp>
    </p:spTree>
    <p:extLst>
      <p:ext uri="{BB962C8B-B14F-4D97-AF65-F5344CB8AC3E}">
        <p14:creationId xmlns:p14="http://schemas.microsoft.com/office/powerpoint/2010/main" val="73300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4D35-1950-42E0-97C2-6A24589E37CF}"/>
              </a:ext>
            </a:extLst>
          </p:cNvPr>
          <p:cNvSpPr>
            <a:spLocks noGrp="1"/>
          </p:cNvSpPr>
          <p:nvPr>
            <p:ph type="title"/>
          </p:nvPr>
        </p:nvSpPr>
        <p:spPr/>
        <p:txBody>
          <a:bodyPr/>
          <a:lstStyle/>
          <a:p>
            <a:r>
              <a:rPr lang="en-GB" dirty="0"/>
              <a:t>Shared databases are evil</a:t>
            </a:r>
          </a:p>
        </p:txBody>
      </p:sp>
      <p:sp>
        <p:nvSpPr>
          <p:cNvPr id="6" name="Rectangle 5">
            <a:extLst>
              <a:ext uri="{FF2B5EF4-FFF2-40B4-BE49-F238E27FC236}">
                <a16:creationId xmlns:a16="http://schemas.microsoft.com/office/drawing/2014/main" id="{0E426918-8E2F-4F68-9BC3-E6BB5585A138}"/>
              </a:ext>
            </a:extLst>
          </p:cNvPr>
          <p:cNvSpPr/>
          <p:nvPr/>
        </p:nvSpPr>
        <p:spPr>
          <a:xfrm>
            <a:off x="4152619" y="6604084"/>
            <a:ext cx="8039381" cy="253916"/>
          </a:xfrm>
          <a:prstGeom prst="rect">
            <a:avLst/>
          </a:prstGeom>
        </p:spPr>
        <p:txBody>
          <a:bodyPr wrap="none">
            <a:spAutoFit/>
          </a:bodyPr>
          <a:lstStyle/>
          <a:p>
            <a:pPr algn="ctr"/>
            <a:r>
              <a:rPr lang="en-GB" sz="1050" dirty="0">
                <a:solidFill>
                  <a:schemeClr val="bg1"/>
                </a:solidFill>
              </a:rPr>
              <a:t> Image: </a:t>
            </a:r>
            <a:r>
              <a:rPr lang="en-GB" sz="1050" dirty="0">
                <a:solidFill>
                  <a:schemeClr val="bg1"/>
                </a:solidFill>
                <a:hlinkClick r:id="rId3">
                  <a:extLst>
                    <a:ext uri="{A12FA001-AC4F-418D-AE19-62706E023703}">
                      <ahyp:hlinkClr xmlns="" xmlns:ahyp="http://schemas.microsoft.com/office/drawing/2018/hyperlinkcolor" val="tx"/>
                    </a:ext>
                  </a:extLst>
                </a:hlinkClick>
              </a:rPr>
              <a:t>https://www.goodfreephotos.com/people/firefighter-taking-a-photograph-of-the-fire-blaze.jpg.php</a:t>
            </a:r>
            <a:r>
              <a:rPr lang="en-GB" sz="1050" dirty="0">
                <a:solidFill>
                  <a:schemeClr val="bg1"/>
                </a:solidFill>
              </a:rPr>
              <a:t> © </a:t>
            </a:r>
            <a:r>
              <a:rPr lang="en-GB" sz="1050" dirty="0">
                <a:solidFill>
                  <a:srgbClr val="FFFFFF"/>
                </a:solidFill>
              </a:rPr>
              <a:t>Creative Commons Public Domain</a:t>
            </a:r>
            <a:endParaRPr lang="en-GB" sz="1050" i="0" dirty="0">
              <a:solidFill>
                <a:srgbClr val="FFFFFF"/>
              </a:solidFill>
              <a:effectLst/>
            </a:endParaRPr>
          </a:p>
        </p:txBody>
      </p:sp>
      <p:pic>
        <p:nvPicPr>
          <p:cNvPr id="3076" name="Picture 4">
            <a:extLst>
              <a:ext uri="{FF2B5EF4-FFF2-40B4-BE49-F238E27FC236}">
                <a16:creationId xmlns:a16="http://schemas.microsoft.com/office/drawing/2014/main" id="{7BC4D8EE-3FE5-4D7B-BF17-C21D565068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53" b="32990"/>
          <a:stretch/>
        </p:blipFill>
        <p:spPr bwMode="auto">
          <a:xfrm>
            <a:off x="0" y="1547336"/>
            <a:ext cx="12192000" cy="376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47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spTree>
    <p:extLst>
      <p:ext uri="{BB962C8B-B14F-4D97-AF65-F5344CB8AC3E}">
        <p14:creationId xmlns:p14="http://schemas.microsoft.com/office/powerpoint/2010/main" val="578170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sp>
        <p:nvSpPr>
          <p:cNvPr id="6" name="Rectangle 5">
            <a:extLst>
              <a:ext uri="{FF2B5EF4-FFF2-40B4-BE49-F238E27FC236}">
                <a16:creationId xmlns:a16="http://schemas.microsoft.com/office/drawing/2014/main" id="{E58C6A59-6708-41EE-B6AC-A6B67F5B5B43}"/>
              </a:ext>
            </a:extLst>
          </p:cNvPr>
          <p:cNvSpPr/>
          <p:nvPr/>
        </p:nvSpPr>
        <p:spPr>
          <a:xfrm>
            <a:off x="3118858" y="6604084"/>
            <a:ext cx="9151864" cy="253916"/>
          </a:xfrm>
          <a:prstGeom prst="rect">
            <a:avLst/>
          </a:prstGeom>
        </p:spPr>
        <p:txBody>
          <a:bodyPr wrap="none">
            <a:spAutoFit/>
          </a:bodyPr>
          <a:lstStyle/>
          <a:p>
            <a:pPr algn="ctr"/>
            <a:r>
              <a:rPr lang="en-GB" sz="1050" dirty="0"/>
              <a:t> Image: </a:t>
            </a:r>
            <a:r>
              <a:rPr lang="en-GB" sz="1050" dirty="0">
                <a:hlinkClick r:id="rId4">
                  <a:extLst>
                    <a:ext uri="{A12FA001-AC4F-418D-AE19-62706E023703}">
                      <ahyp:hlinkClr xmlns="" xmlns:ahyp="http://schemas.microsoft.com/office/drawing/2018/hyperlinkcolor" val="tx"/>
                    </a:ext>
                  </a:extLst>
                </a:hlinkClick>
              </a:rPr>
              <a:t>https://www.flickr.com/photos/statelibraryofnsw/4275894278</a:t>
            </a:r>
            <a:r>
              <a:rPr lang="en-GB" sz="1050" dirty="0"/>
              <a:t> © Mitchell Library, State Library of New South Wales, Out of copyright: Created before 1955</a:t>
            </a:r>
          </a:p>
        </p:txBody>
      </p:sp>
    </p:spTree>
    <p:extLst>
      <p:ext uri="{BB962C8B-B14F-4D97-AF65-F5344CB8AC3E}">
        <p14:creationId xmlns:p14="http://schemas.microsoft.com/office/powerpoint/2010/main" val="3743625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pic>
        <p:nvPicPr>
          <p:cNvPr id="4098" name="Picture 2">
            <a:extLst>
              <a:ext uri="{FF2B5EF4-FFF2-40B4-BE49-F238E27FC236}">
                <a16:creationId xmlns:a16="http://schemas.microsoft.com/office/drawing/2014/main" id="{F45EFF73-9E09-488F-B7CF-7DD900713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997" y="1825625"/>
            <a:ext cx="3924803" cy="2605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39FED83-3B8B-46B1-89F6-7FB1929B7526}"/>
              </a:ext>
            </a:extLst>
          </p:cNvPr>
          <p:cNvSpPr/>
          <p:nvPr/>
        </p:nvSpPr>
        <p:spPr>
          <a:xfrm>
            <a:off x="3041113" y="6604084"/>
            <a:ext cx="9307356"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 xmlns:ahyp="http://schemas.microsoft.com/office/drawing/2018/hyperlinkcolor" val="tx"/>
                    </a:ext>
                  </a:extLst>
                </a:hlinkClick>
              </a:rPr>
              <a:t>https://commons.wikimedia.org/wiki/File:BalticServers_data_center.jpg</a:t>
            </a:r>
            <a:r>
              <a:rPr lang="en-GB" sz="1050" dirty="0"/>
              <a:t> © Creative Commons Attribution-Share Alike 3.0, GNU Free Documentation License</a:t>
            </a:r>
          </a:p>
        </p:txBody>
      </p:sp>
    </p:spTree>
    <p:extLst>
      <p:ext uri="{BB962C8B-B14F-4D97-AF65-F5344CB8AC3E}">
        <p14:creationId xmlns:p14="http://schemas.microsoft.com/office/powerpoint/2010/main" val="2148986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9D3-5364-4628-AFDC-BF79EB43919D}"/>
              </a:ext>
            </a:extLst>
          </p:cNvPr>
          <p:cNvSpPr>
            <a:spLocks noGrp="1"/>
          </p:cNvSpPr>
          <p:nvPr>
            <p:ph type="title"/>
          </p:nvPr>
        </p:nvSpPr>
        <p:spPr/>
        <p:txBody>
          <a:bodyPr/>
          <a:lstStyle/>
          <a:p>
            <a:r>
              <a:rPr lang="en-GB" dirty="0"/>
              <a:t>Developers should use their own DBs!</a:t>
            </a:r>
          </a:p>
        </p:txBody>
      </p:sp>
      <p:sp>
        <p:nvSpPr>
          <p:cNvPr id="3" name="Content Placeholder 2">
            <a:extLst>
              <a:ext uri="{FF2B5EF4-FFF2-40B4-BE49-F238E27FC236}">
                <a16:creationId xmlns:a16="http://schemas.microsoft.com/office/drawing/2014/main" id="{170DC9BC-6F4D-4B36-B371-FB185B58570C}"/>
              </a:ext>
            </a:extLst>
          </p:cNvPr>
          <p:cNvSpPr>
            <a:spLocks noGrp="1"/>
          </p:cNvSpPr>
          <p:nvPr>
            <p:ph idx="1"/>
          </p:nvPr>
        </p:nvSpPr>
        <p:spPr/>
        <p:txBody>
          <a:bodyPr/>
          <a:lstStyle/>
          <a:p>
            <a:pPr marL="0" indent="0">
              <a:buNone/>
            </a:pPr>
            <a:r>
              <a:rPr lang="en-GB" dirty="0"/>
              <a:t>However:</a:t>
            </a:r>
          </a:p>
        </p:txBody>
      </p:sp>
      <p:pic>
        <p:nvPicPr>
          <p:cNvPr id="5" name="Picture 4" descr="A group of people standing in front of a building&#10;&#10;Description automatically generated">
            <a:extLst>
              <a:ext uri="{FF2B5EF4-FFF2-40B4-BE49-F238E27FC236}">
                <a16:creationId xmlns:a16="http://schemas.microsoft.com/office/drawing/2014/main" id="{151E9DB0-0688-4201-9296-5FCBCC38F6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40240" y="1477328"/>
            <a:ext cx="3622154" cy="2814320"/>
          </a:xfrm>
          <a:prstGeom prst="rect">
            <a:avLst/>
          </a:prstGeom>
        </p:spPr>
      </p:pic>
      <p:pic>
        <p:nvPicPr>
          <p:cNvPr id="4098" name="Picture 2">
            <a:extLst>
              <a:ext uri="{FF2B5EF4-FFF2-40B4-BE49-F238E27FC236}">
                <a16:creationId xmlns:a16="http://schemas.microsoft.com/office/drawing/2014/main" id="{F45EFF73-9E09-488F-B7CF-7DD900713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997" y="1825625"/>
            <a:ext cx="3924803" cy="2605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39FED83-3B8B-46B1-89F6-7FB1929B7526}"/>
              </a:ext>
            </a:extLst>
          </p:cNvPr>
          <p:cNvSpPr/>
          <p:nvPr/>
        </p:nvSpPr>
        <p:spPr>
          <a:xfrm>
            <a:off x="3041113" y="6604084"/>
            <a:ext cx="9307356" cy="253916"/>
          </a:xfrm>
          <a:prstGeom prst="rect">
            <a:avLst/>
          </a:prstGeom>
        </p:spPr>
        <p:txBody>
          <a:bodyPr wrap="none">
            <a:spAutoFit/>
          </a:bodyPr>
          <a:lstStyle/>
          <a:p>
            <a:pPr algn="ctr"/>
            <a:r>
              <a:rPr lang="en-GB" sz="1050" dirty="0"/>
              <a:t> Image: </a:t>
            </a:r>
            <a:r>
              <a:rPr lang="en-GB" sz="1050" dirty="0">
                <a:hlinkClick r:id="rId5">
                  <a:extLst>
                    <a:ext uri="{A12FA001-AC4F-418D-AE19-62706E023703}">
                      <ahyp:hlinkClr xmlns="" xmlns:ahyp="http://schemas.microsoft.com/office/drawing/2018/hyperlinkcolor" val="tx"/>
                    </a:ext>
                  </a:extLst>
                </a:hlinkClick>
              </a:rPr>
              <a:t>https://commons.wikimedia.org/wiki/File:BalticServers_data_center.jpg</a:t>
            </a:r>
            <a:r>
              <a:rPr lang="en-GB" sz="1050" dirty="0"/>
              <a:t> © Creative Commons Attribution-Share Alike 3.0, GNU Free Documentation License</a:t>
            </a:r>
          </a:p>
        </p:txBody>
      </p:sp>
      <p:pic>
        <p:nvPicPr>
          <p:cNvPr id="7170" name="Picture 2" descr="Image result for equifax">
            <a:extLst>
              <a:ext uri="{FF2B5EF4-FFF2-40B4-BE49-F238E27FC236}">
                <a16:creationId xmlns:a16="http://schemas.microsoft.com/office/drawing/2014/main" id="{EB12201A-A199-4618-AF60-DE2B8748B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6" t="21546" r="6989" b="16802"/>
          <a:stretch/>
        </p:blipFill>
        <p:spPr bwMode="auto">
          <a:xfrm>
            <a:off x="3432073" y="4426585"/>
            <a:ext cx="5660641" cy="115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70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993</Words>
  <Application>Microsoft Office PowerPoint</Application>
  <PresentationFormat>Widescreen</PresentationFormat>
  <Paragraphs>221</Paragraphs>
  <Slides>40</Slides>
  <Notes>9</Notes>
  <HiddenSlides>2</HiddenSlides>
  <MMClips>1</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40</vt:i4>
      </vt:variant>
    </vt:vector>
  </HeadingPairs>
  <TitlesOfParts>
    <vt:vector size="49" baseType="lpstr">
      <vt:lpstr>Arial</vt:lpstr>
      <vt:lpstr>Arial</vt:lpstr>
      <vt:lpstr>Calibri</vt:lpstr>
      <vt:lpstr>Ink Free</vt:lpstr>
      <vt:lpstr>Raleway</vt:lpstr>
      <vt:lpstr>Office Theme</vt:lpstr>
      <vt:lpstr>2_Office Theme</vt:lpstr>
      <vt:lpstr>1_Office Theme</vt:lpstr>
      <vt:lpstr>3_Office Theme</vt:lpstr>
      <vt:lpstr>Solving the Dev DB Problem with GitHub, Docker and dbaClone</vt:lpstr>
      <vt:lpstr>Solving the Dev DB Problem with GitHub, Docker and dbaClone</vt:lpstr>
      <vt:lpstr>Story time</vt:lpstr>
      <vt:lpstr>PowerPoint Presentation</vt:lpstr>
      <vt:lpstr>Shared databases are evil</vt:lpstr>
      <vt:lpstr>Developers should use their own DBs!</vt:lpstr>
      <vt:lpstr>Developers should use their own DBs!</vt:lpstr>
      <vt:lpstr>Developers should use their own DBs!</vt:lpstr>
      <vt:lpstr>Developers should use their own DBs!</vt:lpstr>
      <vt:lpstr>Solution 1: Version control</vt:lpstr>
      <vt:lpstr>The git workflow</vt:lpstr>
      <vt:lpstr>Trunk-based development (scaled)</vt:lpstr>
      <vt:lpstr>Solution 1.1: Database tooling</vt:lpstr>
      <vt:lpstr>Model-based vs migration-based</vt:lpstr>
      <vt:lpstr>Model-based</vt:lpstr>
      <vt:lpstr>SQL Server Data Tools (SSDT) (Model-based)</vt:lpstr>
      <vt:lpstr>Demo</vt:lpstr>
      <vt:lpstr>Story time</vt:lpstr>
      <vt:lpstr>Everyone is just waiting!</vt:lpstr>
      <vt:lpstr>Lean, Value Streams and Constraints</vt:lpstr>
      <vt:lpstr>Lean, Value Streams and Constraints</vt:lpstr>
      <vt:lpstr>Consistency…</vt:lpstr>
      <vt:lpstr>Solution 2: Docker (Thanks Andrew!)</vt:lpstr>
      <vt:lpstr>Solution 2: Docker (Thanks Andrew!)</vt:lpstr>
      <vt:lpstr>Demo</vt:lpstr>
      <vt:lpstr>Story time</vt:lpstr>
      <vt:lpstr>Data</vt:lpstr>
      <vt:lpstr>Uh oh…</vt:lpstr>
      <vt:lpstr>Solution 3: dbaclone</vt:lpstr>
      <vt:lpstr>Creating the image</vt:lpstr>
      <vt:lpstr>Creating the clone(s)</vt:lpstr>
      <vt:lpstr>Demo</vt:lpstr>
      <vt:lpstr>Summary</vt:lpstr>
      <vt:lpstr>Other tools are available: Source control</vt:lpstr>
      <vt:lpstr>Other tools are available: Source control</vt:lpstr>
      <vt:lpstr>Other tools are available: DB tooling</vt:lpstr>
      <vt:lpstr>Other tools are available: Containers/clones</vt:lpstr>
      <vt:lpstr>Further reading</vt:lpstr>
      <vt:lpstr>Extensions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Yates</dc:creator>
  <cp:lastModifiedBy>Sander Stad</cp:lastModifiedBy>
  <cp:revision>105</cp:revision>
  <cp:lastPrinted>2020-07-27T16:16:41Z</cp:lastPrinted>
  <dcterms:created xsi:type="dcterms:W3CDTF">2020-01-27T11:56:09Z</dcterms:created>
  <dcterms:modified xsi:type="dcterms:W3CDTF">2020-09-03T10:32:08Z</dcterms:modified>
</cp:coreProperties>
</file>